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9" r:id="rId1"/>
  </p:sldMasterIdLst>
  <p:notesMasterIdLst>
    <p:notesMasterId r:id="rId34"/>
  </p:notesMasterIdLst>
  <p:sldIdLst>
    <p:sldId id="323" r:id="rId2"/>
    <p:sldId id="259" r:id="rId3"/>
    <p:sldId id="265" r:id="rId4"/>
    <p:sldId id="293" r:id="rId5"/>
    <p:sldId id="280" r:id="rId6"/>
    <p:sldId id="296" r:id="rId7"/>
    <p:sldId id="281" r:id="rId8"/>
    <p:sldId id="298" r:id="rId9"/>
    <p:sldId id="290" r:id="rId10"/>
    <p:sldId id="300" r:id="rId11"/>
    <p:sldId id="291" r:id="rId12"/>
    <p:sldId id="295" r:id="rId13"/>
    <p:sldId id="294" r:id="rId14"/>
    <p:sldId id="301" r:id="rId15"/>
    <p:sldId id="299" r:id="rId16"/>
    <p:sldId id="319" r:id="rId17"/>
    <p:sldId id="320" r:id="rId18"/>
    <p:sldId id="321" r:id="rId19"/>
    <p:sldId id="322" r:id="rId20"/>
    <p:sldId id="306" r:id="rId21"/>
    <p:sldId id="307" r:id="rId22"/>
    <p:sldId id="308" r:id="rId23"/>
    <p:sldId id="309" r:id="rId24"/>
    <p:sldId id="310" r:id="rId25"/>
    <p:sldId id="312" r:id="rId26"/>
    <p:sldId id="313" r:id="rId27"/>
    <p:sldId id="314" r:id="rId28"/>
    <p:sldId id="315" r:id="rId29"/>
    <p:sldId id="316" r:id="rId30"/>
    <p:sldId id="317" r:id="rId31"/>
    <p:sldId id="318" r:id="rId32"/>
    <p:sldId id="324" r:id="rId3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6605" autoAdjust="0"/>
    <p:restoredTop sz="94660"/>
  </p:normalViewPr>
  <p:slideViewPr>
    <p:cSldViewPr snapToGrid="0">
      <p:cViewPr varScale="1">
        <p:scale>
          <a:sx n="72" d="100"/>
          <a:sy n="72" d="100"/>
        </p:scale>
        <p:origin x="186"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2A7A77A-79D1-46E9-9AE5-73BEFBF4FB1C}" type="datetimeFigureOut">
              <a:rPr lang="zh-CN" altLang="en-US" smtClean="0"/>
              <a:t>2017/7/31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91C1BD5-28D1-4EFC-9BE3-5439FA9CFB27}" type="slidenum">
              <a:rPr lang="zh-CN" altLang="en-US" smtClean="0"/>
              <a:t>‹#›</a:t>
            </a:fld>
            <a:endParaRPr lang="zh-CN" altLang="en-US"/>
          </a:p>
        </p:txBody>
      </p:sp>
    </p:spTree>
    <p:extLst>
      <p:ext uri="{BB962C8B-B14F-4D97-AF65-F5344CB8AC3E}">
        <p14:creationId xmlns:p14="http://schemas.microsoft.com/office/powerpoint/2010/main" val="591162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CF47CB-3076-4026-8B18-63F39C6D1FFE}"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6798882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CF47CB-3076-4026-8B18-63F39C6D1FFE}"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7778433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CF47CB-3076-4026-8B18-63F39C6D1FFE}"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4492689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CF47CB-3076-4026-8B18-63F39C6D1FFE}"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9765289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CF47CB-3076-4026-8B18-63F39C6D1FFE}"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5422725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 name="PlaceHolder 1"/>
          <p:cNvSpPr>
            <a:spLocks noGrp="1"/>
          </p:cNvSpPr>
          <p:nvPr>
            <p:ph type="body"/>
          </p:nvPr>
        </p:nvSpPr>
        <p:spPr>
          <a:xfrm>
            <a:off x="685800" y="4400640"/>
            <a:ext cx="5486040" cy="3600000"/>
          </a:xfrm>
          <a:prstGeom prst="rect">
            <a:avLst/>
          </a:prstGeom>
        </p:spPr>
        <p:txBody>
          <a:bodyPr/>
          <a:lstStyle/>
          <a:p>
            <a:endParaRPr lang="en-US" sz="2000" b="0" strike="noStrike" spc="-1">
              <a:solidFill>
                <a:srgbClr val="000000"/>
              </a:solidFill>
              <a:uFill>
                <a:solidFill>
                  <a:srgbClr val="FFFFFF"/>
                </a:solidFill>
              </a:uFill>
              <a:latin typeface="Arial" panose="02080604020202020204" charset="0"/>
            </a:endParaRPr>
          </a:p>
        </p:txBody>
      </p:sp>
      <p:sp>
        <p:nvSpPr>
          <p:cNvPr id="229" name="TextShape 2"/>
          <p:cNvSpPr txBox="1"/>
          <p:nvPr/>
        </p:nvSpPr>
        <p:spPr>
          <a:xfrm>
            <a:off x="3884760" y="8685360"/>
            <a:ext cx="2971440" cy="458280"/>
          </a:xfrm>
          <a:prstGeom prst="rect">
            <a:avLst/>
          </a:prstGeom>
          <a:noFill/>
          <a:ln>
            <a:noFill/>
          </a:ln>
        </p:spPr>
        <p:txBody>
          <a:bodyPr anchor="b"/>
          <a:lstStyle/>
          <a:p>
            <a:pPr marL="0" marR="0" lvl="0" indent="0" algn="r" defTabSz="914400" rtl="0" eaLnBrk="1" fontAlgn="auto" latinLnBrk="0" hangingPunct="1">
              <a:lnSpc>
                <a:spcPct val="100000"/>
              </a:lnSpc>
              <a:spcBef>
                <a:spcPts val="0"/>
              </a:spcBef>
              <a:spcAft>
                <a:spcPts val="0"/>
              </a:spcAft>
              <a:buClrTx/>
              <a:buSzTx/>
              <a:buFontTx/>
              <a:buNone/>
              <a:tabLst/>
              <a:defRPr/>
            </a:pPr>
            <a:fld id="{B7AD83E0-DDFF-4E54-B0AC-F77C7C8DC55B}" type="slidenum">
              <a:rPr kumimoji="0" lang="en-US" sz="1200" b="0" i="0" u="none" strike="noStrike" kern="1200" cap="none" spc="-1" normalizeH="0" baseline="0" noProof="0">
                <a:ln>
                  <a:noFill/>
                </a:ln>
                <a:solidFill>
                  <a:srgbClr val="000000"/>
                </a:solidFill>
                <a:effectLst/>
                <a:uLnTx/>
                <a:uFill>
                  <a:solidFill>
                    <a:srgbClr val="FFFFFF"/>
                  </a:solidFill>
                </a:uFill>
                <a:latin typeface="Calibri"/>
                <a:ea typeface="宋体"/>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1" normalizeH="0" baseline="0" noProof="0">
              <a:ln>
                <a:noFill/>
              </a:ln>
              <a:solidFill>
                <a:srgbClr val="000000"/>
              </a:solidFill>
              <a:effectLst/>
              <a:uLnTx/>
              <a:uFill>
                <a:solidFill>
                  <a:srgbClr val="FFFFFF"/>
                </a:solidFill>
              </a:uFill>
              <a:latin typeface="Times New Roman"/>
            </a:endParaRPr>
          </a:p>
        </p:txBody>
      </p:sp>
    </p:spTree>
    <p:extLst>
      <p:ext uri="{BB962C8B-B14F-4D97-AF65-F5344CB8AC3E}">
        <p14:creationId xmlns:p14="http://schemas.microsoft.com/office/powerpoint/2010/main" val="6951876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F1C9608-0E78-43F8-A5E8-CE7891427132}" type="slidenum">
              <a:rPr kumimoji="0" lang="zh-TW" altLang="en-US" sz="1800" b="0" i="0" u="none" strike="noStrike" kern="1200" cap="none" spc="0" normalizeH="0" baseline="0" noProof="0" smtClean="0">
                <a:ln>
                  <a:noFill/>
                </a:ln>
                <a:solidFill>
                  <a:prstClr val="black"/>
                </a:solidFill>
                <a:effectLst/>
                <a:uLnTx/>
                <a:uFillTx/>
                <a:latin typeface="Arial"/>
              </a:rPr>
              <a:pPr marL="0" marR="0" lvl="0" indent="0" algn="l" defTabSz="914400" rtl="0" eaLnBrk="1" fontAlgn="auto" latinLnBrk="0" hangingPunct="1">
                <a:lnSpc>
                  <a:spcPct val="100000"/>
                </a:lnSpc>
                <a:spcBef>
                  <a:spcPts val="0"/>
                </a:spcBef>
                <a:spcAft>
                  <a:spcPts val="0"/>
                </a:spcAft>
                <a:buClrTx/>
                <a:buSzTx/>
                <a:buFontTx/>
                <a:buNone/>
                <a:tabLst/>
                <a:defRPr/>
              </a:pPr>
              <a:t>25</a:t>
            </a:fld>
            <a:endParaRPr kumimoji="0" lang="zh-TW" altLang="en-US" sz="1800" b="0" i="0" u="none" strike="noStrike" kern="1200" cap="none" spc="0" normalizeH="0" baseline="0" noProof="0">
              <a:ln>
                <a:noFill/>
              </a:ln>
              <a:solidFill>
                <a:prstClr val="black"/>
              </a:solidFill>
              <a:effectLst/>
              <a:uLnTx/>
              <a:uFillTx/>
              <a:latin typeface="Arial"/>
            </a:endParaRPr>
          </a:p>
        </p:txBody>
      </p:sp>
    </p:spTree>
    <p:extLst>
      <p:ext uri="{BB962C8B-B14F-4D97-AF65-F5344CB8AC3E}">
        <p14:creationId xmlns:p14="http://schemas.microsoft.com/office/powerpoint/2010/main" val="30775963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200" b="0" i="0" kern="1200" dirty="0">
                <a:solidFill>
                  <a:schemeClr val="tx1"/>
                </a:solidFill>
                <a:effectLst/>
                <a:latin typeface="+mn-lt"/>
                <a:ea typeface="+mn-ea"/>
                <a:cs typeface="+mn-cs"/>
              </a:rPr>
              <a:t>Application: </a:t>
            </a:r>
          </a:p>
          <a:p>
            <a:endParaRPr lang="en-US" altLang="zh-TW" sz="1200" b="0" i="0" kern="1200" dirty="0">
              <a:solidFill>
                <a:schemeClr val="tx1"/>
              </a:solidFill>
              <a:effectLst/>
              <a:latin typeface="+mn-lt"/>
              <a:ea typeface="+mn-ea"/>
              <a:cs typeface="+mn-cs"/>
            </a:endParaRPr>
          </a:p>
          <a:p>
            <a:endParaRPr lang="en-US" altLang="zh-TW" sz="1200" b="0" i="0" kern="1200" dirty="0">
              <a:solidFill>
                <a:schemeClr val="tx1"/>
              </a:solidFill>
              <a:effectLst/>
              <a:latin typeface="+mn-lt"/>
              <a:ea typeface="+mn-ea"/>
              <a:cs typeface="+mn-cs"/>
            </a:endParaRPr>
          </a:p>
          <a:p>
            <a:r>
              <a:rPr lang="en-US" altLang="zh-TW" sz="1200" b="0" i="0" kern="1200" dirty="0">
                <a:solidFill>
                  <a:schemeClr val="tx1"/>
                </a:solidFill>
                <a:effectLst/>
                <a:latin typeface="+mn-lt"/>
                <a:ea typeface="+mn-ea"/>
                <a:cs typeface="+mn-cs"/>
              </a:rPr>
              <a:t>deep convolutional generative adversarial networks (DCGANs)</a:t>
            </a:r>
            <a:endParaRPr lang="zh-TW" altLang="en-US" dirty="0"/>
          </a:p>
        </p:txBody>
      </p:sp>
      <p:sp>
        <p:nvSpPr>
          <p:cNvPr id="4" name="投影片編號版面配置區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F1C9608-0E78-43F8-A5E8-CE7891427132}" type="slidenum">
              <a:rPr kumimoji="0" lang="zh-TW" altLang="en-US" sz="1800" b="0" i="0" u="none" strike="noStrike" kern="1200" cap="none" spc="0" normalizeH="0" baseline="0" noProof="0" smtClean="0">
                <a:ln>
                  <a:noFill/>
                </a:ln>
                <a:solidFill>
                  <a:prstClr val="black"/>
                </a:solidFill>
                <a:effectLst/>
                <a:uLnTx/>
                <a:uFillTx/>
                <a:latin typeface="Arial"/>
              </a:rPr>
              <a:pPr marL="0" marR="0" lvl="0" indent="0" algn="l" defTabSz="914400" rtl="0" eaLnBrk="1" fontAlgn="auto" latinLnBrk="0" hangingPunct="1">
                <a:lnSpc>
                  <a:spcPct val="100000"/>
                </a:lnSpc>
                <a:spcBef>
                  <a:spcPts val="0"/>
                </a:spcBef>
                <a:spcAft>
                  <a:spcPts val="0"/>
                </a:spcAft>
                <a:buClrTx/>
                <a:buSzTx/>
                <a:buFontTx/>
                <a:buNone/>
                <a:tabLst/>
                <a:defRPr/>
              </a:pPr>
              <a:t>31</a:t>
            </a:fld>
            <a:endParaRPr kumimoji="0" lang="zh-TW" altLang="en-US" sz="1800" b="0" i="0" u="none" strike="noStrike" kern="1200" cap="none" spc="0" normalizeH="0" baseline="0" noProof="0">
              <a:ln>
                <a:noFill/>
              </a:ln>
              <a:solidFill>
                <a:prstClr val="black"/>
              </a:solidFill>
              <a:effectLst/>
              <a:uLnTx/>
              <a:uFillTx/>
              <a:latin typeface="Arial"/>
            </a:endParaRPr>
          </a:p>
        </p:txBody>
      </p:sp>
    </p:spTree>
    <p:extLst>
      <p:ext uri="{BB962C8B-B14F-4D97-AF65-F5344CB8AC3E}">
        <p14:creationId xmlns:p14="http://schemas.microsoft.com/office/powerpoint/2010/main" val="11869627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CF47CB-3076-4026-8B18-63F39C6D1FFE}"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9509474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CF47CB-3076-4026-8B18-63F39C6D1FFE}"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4596332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CF47CB-3076-4026-8B18-63F39C6D1FFE}"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40444385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CF47CB-3076-4026-8B18-63F39C6D1FFE}"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4916486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CF47CB-3076-4026-8B18-63F39C6D1FFE}"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3828521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CF47CB-3076-4026-8B18-63F39C6D1FFE}"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4116832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CF47CB-3076-4026-8B18-63F39C6D1FFE}"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8813221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CF47CB-3076-4026-8B18-63F39C6D1FFE}"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9262868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7/31/2017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40980185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7/31/2017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8282767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7/31/2017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87947253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pic>
        <p:nvPicPr>
          <p:cNvPr id="3" name="Picture 4"/>
          <p:cNvPicPr>
            <a:picLocks noChangeAspect="1" noChangeArrowheads="1"/>
          </p:cNvPicPr>
          <p:nvPr userDrawn="1"/>
        </p:nvPicPr>
        <p:blipFill>
          <a:blip r:embed="rId2">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t="6494" r="23326" b="24977"/>
          <a:stretch>
            <a:fillRect/>
          </a:stretch>
        </p:blipFill>
        <p:spPr bwMode="auto">
          <a:xfrm>
            <a:off x="8005234" y="4075114"/>
            <a:ext cx="4186767" cy="2782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extLst>
      <p:ext uri="{BB962C8B-B14F-4D97-AF65-F5344CB8AC3E}">
        <p14:creationId xmlns:p14="http://schemas.microsoft.com/office/powerpoint/2010/main" val="23462293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6" name="流程图: 过程 5"/>
          <p:cNvSpPr/>
          <p:nvPr userDrawn="1"/>
        </p:nvSpPr>
        <p:spPr>
          <a:xfrm rot="5400000">
            <a:off x="60435" y="155690"/>
            <a:ext cx="739101" cy="859973"/>
          </a:xfrm>
          <a:prstGeom prst="flowChartProcess">
            <a:avLst/>
          </a:prstGeom>
          <a:solidFill>
            <a:srgbClr val="1557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7" name="流程图: 过程 6"/>
          <p:cNvSpPr/>
          <p:nvPr userDrawn="1"/>
        </p:nvSpPr>
        <p:spPr>
          <a:xfrm rot="5400000">
            <a:off x="711759" y="502220"/>
            <a:ext cx="739101" cy="166915"/>
          </a:xfrm>
          <a:prstGeom prst="flowChartProcess">
            <a:avLst/>
          </a:prstGeom>
          <a:solidFill>
            <a:srgbClr val="1557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8" name="流程图: 过程 7"/>
          <p:cNvSpPr/>
          <p:nvPr userDrawn="1"/>
        </p:nvSpPr>
        <p:spPr>
          <a:xfrm rot="5400000">
            <a:off x="6010268" y="676276"/>
            <a:ext cx="171450" cy="12192001"/>
          </a:xfrm>
          <a:prstGeom prst="flowChartProcess">
            <a:avLst/>
          </a:prstGeom>
          <a:solidFill>
            <a:srgbClr val="1557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9" name="流程图: 过程 8"/>
          <p:cNvSpPr/>
          <p:nvPr userDrawn="1"/>
        </p:nvSpPr>
        <p:spPr>
          <a:xfrm rot="5400000" flipH="1">
            <a:off x="10966890" y="5584839"/>
            <a:ext cx="327501" cy="2122709"/>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9474 w 10000"/>
              <a:gd name="connsiteY2" fmla="*/ 9062 h 10000"/>
              <a:gd name="connsiteX3" fmla="*/ 0 w 10000"/>
              <a:gd name="connsiteY3" fmla="*/ 10000 h 10000"/>
              <a:gd name="connsiteX4" fmla="*/ 0 w 10000"/>
              <a:gd name="connsiteY4" fmla="*/ 0 h 10000"/>
              <a:gd name="connsiteX0" fmla="*/ 0 w 10075"/>
              <a:gd name="connsiteY0" fmla="*/ 0 h 10000"/>
              <a:gd name="connsiteX1" fmla="*/ 10000 w 10075"/>
              <a:gd name="connsiteY1" fmla="*/ 0 h 10000"/>
              <a:gd name="connsiteX2" fmla="*/ 10028 w 10075"/>
              <a:gd name="connsiteY2" fmla="*/ 8891 h 10000"/>
              <a:gd name="connsiteX3" fmla="*/ 0 w 10075"/>
              <a:gd name="connsiteY3" fmla="*/ 10000 h 10000"/>
              <a:gd name="connsiteX4" fmla="*/ 0 w 10075"/>
              <a:gd name="connsiteY4" fmla="*/ 0 h 10000"/>
              <a:gd name="connsiteX0" fmla="*/ 0 w 10335"/>
              <a:gd name="connsiteY0" fmla="*/ 0 h 10000"/>
              <a:gd name="connsiteX1" fmla="*/ 10000 w 10335"/>
              <a:gd name="connsiteY1" fmla="*/ 0 h 10000"/>
              <a:gd name="connsiteX2" fmla="*/ 10305 w 10335"/>
              <a:gd name="connsiteY2" fmla="*/ 8891 h 10000"/>
              <a:gd name="connsiteX3" fmla="*/ 0 w 10335"/>
              <a:gd name="connsiteY3" fmla="*/ 10000 h 10000"/>
              <a:gd name="connsiteX4" fmla="*/ 0 w 10335"/>
              <a:gd name="connsiteY4" fmla="*/ 0 h 10000"/>
              <a:gd name="connsiteX0" fmla="*/ 0 w 10000"/>
              <a:gd name="connsiteY0" fmla="*/ 0 h 10000"/>
              <a:gd name="connsiteX1" fmla="*/ 10000 w 10000"/>
              <a:gd name="connsiteY1" fmla="*/ 0 h 10000"/>
              <a:gd name="connsiteX2" fmla="*/ 9751 w 10000"/>
              <a:gd name="connsiteY2" fmla="*/ 9062 h 10000"/>
              <a:gd name="connsiteX3" fmla="*/ 0 w 10000"/>
              <a:gd name="connsiteY3" fmla="*/ 10000 h 10000"/>
              <a:gd name="connsiteX4" fmla="*/ 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0"/>
                </a:moveTo>
                <a:lnTo>
                  <a:pt x="10000" y="0"/>
                </a:lnTo>
                <a:cubicBezTo>
                  <a:pt x="9825" y="3021"/>
                  <a:pt x="9926" y="6041"/>
                  <a:pt x="9751" y="9062"/>
                </a:cubicBezTo>
                <a:lnTo>
                  <a:pt x="0" y="10000"/>
                </a:lnTo>
                <a:lnTo>
                  <a:pt x="0" y="0"/>
                </a:lnTo>
                <a:close/>
              </a:path>
            </a:pathLst>
          </a:custGeom>
          <a:solidFill>
            <a:srgbClr val="1557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11" name="图片 10"/>
          <p:cNvPicPr>
            <a:picLocks noChangeAspect="1"/>
          </p:cNvPicPr>
          <p:nvPr userDrawn="1"/>
        </p:nvPicPr>
        <p:blipFill rotWithShape="1">
          <a:blip r:embed="rId2" cstate="print">
            <a:biLevel thresh="25000"/>
            <a:extLst>
              <a:ext uri="{28A0092B-C50C-407E-A947-70E740481C1C}">
                <a14:useLocalDpi xmlns:a14="http://schemas.microsoft.com/office/drawing/2010/main" val="0"/>
              </a:ext>
            </a:extLst>
          </a:blip>
          <a:srcRect t="77926" r="53951"/>
          <a:stretch/>
        </p:blipFill>
        <p:spPr>
          <a:xfrm>
            <a:off x="10439400" y="6523382"/>
            <a:ext cx="1538888" cy="311055"/>
          </a:xfrm>
          <a:prstGeom prst="rect">
            <a:avLst/>
          </a:prstGeom>
        </p:spPr>
      </p:pic>
    </p:spTree>
    <p:extLst>
      <p:ext uri="{BB962C8B-B14F-4D97-AF65-F5344CB8AC3E}">
        <p14:creationId xmlns:p14="http://schemas.microsoft.com/office/powerpoint/2010/main" val="3090706301"/>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
        <p:nvSpPr>
          <p:cNvPr id="6" name="流程图: 过程 5"/>
          <p:cNvSpPr/>
          <p:nvPr userDrawn="1"/>
        </p:nvSpPr>
        <p:spPr>
          <a:xfrm rot="5400000">
            <a:off x="60435" y="155690"/>
            <a:ext cx="739101" cy="859973"/>
          </a:xfrm>
          <a:prstGeom prst="flowChartProcess">
            <a:avLst/>
          </a:prstGeom>
          <a:solidFill>
            <a:srgbClr val="1557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7" name="流程图: 过程 6"/>
          <p:cNvSpPr/>
          <p:nvPr userDrawn="1"/>
        </p:nvSpPr>
        <p:spPr>
          <a:xfrm rot="5400000">
            <a:off x="711759" y="502220"/>
            <a:ext cx="739101" cy="166915"/>
          </a:xfrm>
          <a:prstGeom prst="flowChartProcess">
            <a:avLst/>
          </a:prstGeom>
          <a:solidFill>
            <a:srgbClr val="1557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8" name="流程图: 过程 7"/>
          <p:cNvSpPr/>
          <p:nvPr userDrawn="1"/>
        </p:nvSpPr>
        <p:spPr>
          <a:xfrm rot="5400000">
            <a:off x="6010268" y="676276"/>
            <a:ext cx="171450" cy="12192001"/>
          </a:xfrm>
          <a:prstGeom prst="flowChartProcess">
            <a:avLst/>
          </a:prstGeom>
          <a:solidFill>
            <a:srgbClr val="1557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9" name="流程图: 过程 8"/>
          <p:cNvSpPr/>
          <p:nvPr userDrawn="1"/>
        </p:nvSpPr>
        <p:spPr>
          <a:xfrm rot="5400000" flipH="1">
            <a:off x="10966890" y="5584839"/>
            <a:ext cx="327501" cy="2122709"/>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9474 w 10000"/>
              <a:gd name="connsiteY2" fmla="*/ 9062 h 10000"/>
              <a:gd name="connsiteX3" fmla="*/ 0 w 10000"/>
              <a:gd name="connsiteY3" fmla="*/ 10000 h 10000"/>
              <a:gd name="connsiteX4" fmla="*/ 0 w 10000"/>
              <a:gd name="connsiteY4" fmla="*/ 0 h 10000"/>
              <a:gd name="connsiteX0" fmla="*/ 0 w 10075"/>
              <a:gd name="connsiteY0" fmla="*/ 0 h 10000"/>
              <a:gd name="connsiteX1" fmla="*/ 10000 w 10075"/>
              <a:gd name="connsiteY1" fmla="*/ 0 h 10000"/>
              <a:gd name="connsiteX2" fmla="*/ 10028 w 10075"/>
              <a:gd name="connsiteY2" fmla="*/ 8891 h 10000"/>
              <a:gd name="connsiteX3" fmla="*/ 0 w 10075"/>
              <a:gd name="connsiteY3" fmla="*/ 10000 h 10000"/>
              <a:gd name="connsiteX4" fmla="*/ 0 w 10075"/>
              <a:gd name="connsiteY4" fmla="*/ 0 h 10000"/>
              <a:gd name="connsiteX0" fmla="*/ 0 w 10335"/>
              <a:gd name="connsiteY0" fmla="*/ 0 h 10000"/>
              <a:gd name="connsiteX1" fmla="*/ 10000 w 10335"/>
              <a:gd name="connsiteY1" fmla="*/ 0 h 10000"/>
              <a:gd name="connsiteX2" fmla="*/ 10305 w 10335"/>
              <a:gd name="connsiteY2" fmla="*/ 8891 h 10000"/>
              <a:gd name="connsiteX3" fmla="*/ 0 w 10335"/>
              <a:gd name="connsiteY3" fmla="*/ 10000 h 10000"/>
              <a:gd name="connsiteX4" fmla="*/ 0 w 10335"/>
              <a:gd name="connsiteY4" fmla="*/ 0 h 10000"/>
              <a:gd name="connsiteX0" fmla="*/ 0 w 10000"/>
              <a:gd name="connsiteY0" fmla="*/ 0 h 10000"/>
              <a:gd name="connsiteX1" fmla="*/ 10000 w 10000"/>
              <a:gd name="connsiteY1" fmla="*/ 0 h 10000"/>
              <a:gd name="connsiteX2" fmla="*/ 9751 w 10000"/>
              <a:gd name="connsiteY2" fmla="*/ 9062 h 10000"/>
              <a:gd name="connsiteX3" fmla="*/ 0 w 10000"/>
              <a:gd name="connsiteY3" fmla="*/ 10000 h 10000"/>
              <a:gd name="connsiteX4" fmla="*/ 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0"/>
                </a:moveTo>
                <a:lnTo>
                  <a:pt x="10000" y="0"/>
                </a:lnTo>
                <a:cubicBezTo>
                  <a:pt x="9825" y="3021"/>
                  <a:pt x="9926" y="6041"/>
                  <a:pt x="9751" y="9062"/>
                </a:cubicBezTo>
                <a:lnTo>
                  <a:pt x="0" y="10000"/>
                </a:lnTo>
                <a:lnTo>
                  <a:pt x="0" y="0"/>
                </a:lnTo>
                <a:close/>
              </a:path>
            </a:pathLst>
          </a:custGeom>
          <a:solidFill>
            <a:srgbClr val="1557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11" name="图片 10"/>
          <p:cNvPicPr>
            <a:picLocks noChangeAspect="1"/>
          </p:cNvPicPr>
          <p:nvPr userDrawn="1"/>
        </p:nvPicPr>
        <p:blipFill rotWithShape="1">
          <a:blip r:embed="rId2" cstate="print">
            <a:biLevel thresh="25000"/>
            <a:extLst>
              <a:ext uri="{28A0092B-C50C-407E-A947-70E740481C1C}">
                <a14:useLocalDpi xmlns:a14="http://schemas.microsoft.com/office/drawing/2010/main" val="0"/>
              </a:ext>
            </a:extLst>
          </a:blip>
          <a:srcRect t="77926" r="53951"/>
          <a:stretch/>
        </p:blipFill>
        <p:spPr>
          <a:xfrm>
            <a:off x="10439400" y="6523382"/>
            <a:ext cx="1538888" cy="311055"/>
          </a:xfrm>
          <a:prstGeom prst="rect">
            <a:avLst/>
          </a:prstGeom>
        </p:spPr>
      </p:pic>
    </p:spTree>
    <p:extLst>
      <p:ext uri="{BB962C8B-B14F-4D97-AF65-F5344CB8AC3E}">
        <p14:creationId xmlns:p14="http://schemas.microsoft.com/office/powerpoint/2010/main" val="638138900"/>
      </p:ext>
    </p:extLst>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1"/>
            <a:ext cx="12192000" cy="6858001"/>
          </a:xfrm>
          <a:prstGeom prst="rect">
            <a:avLst/>
          </a:prstGeom>
        </p:spPr>
      </p:pic>
    </p:spTree>
    <p:extLst>
      <p:ext uri="{BB962C8B-B14F-4D97-AF65-F5344CB8AC3E}">
        <p14:creationId xmlns:p14="http://schemas.microsoft.com/office/powerpoint/2010/main" val="390353871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3" name="矩形 2"/>
          <p:cNvSpPr/>
          <p:nvPr userDrawn="1"/>
        </p:nvSpPr>
        <p:spPr>
          <a:xfrm>
            <a:off x="0" y="360000"/>
            <a:ext cx="4320000" cy="54000"/>
          </a:xfrm>
          <a:prstGeom prst="rect">
            <a:avLst/>
          </a:prstGeom>
          <a:solidFill>
            <a:srgbClr val="1557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4" name="矩形 3"/>
          <p:cNvSpPr/>
          <p:nvPr userDrawn="1"/>
        </p:nvSpPr>
        <p:spPr>
          <a:xfrm>
            <a:off x="7873272" y="360000"/>
            <a:ext cx="4320000" cy="54000"/>
          </a:xfrm>
          <a:prstGeom prst="rect">
            <a:avLst/>
          </a:prstGeom>
          <a:solidFill>
            <a:srgbClr val="1557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5" name="图片 4"/>
          <p:cNvPicPr>
            <a:picLocks noChangeAspect="1"/>
          </p:cNvPicPr>
          <p:nvPr userDrawn="1"/>
        </p:nvPicPr>
        <p:blipFill>
          <a:blip r:embed="rId2"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4537163" y="1"/>
            <a:ext cx="3182988" cy="838595"/>
          </a:xfrm>
          <a:prstGeom prst="rect">
            <a:avLst/>
          </a:prstGeom>
        </p:spPr>
      </p:pic>
    </p:spTree>
    <p:extLst>
      <p:ext uri="{BB962C8B-B14F-4D97-AF65-F5344CB8AC3E}">
        <p14:creationId xmlns:p14="http://schemas.microsoft.com/office/powerpoint/2010/main" val="237746283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1" name=""/>
        <p:cNvGrpSpPr/>
        <p:nvPr/>
      </p:nvGrpSpPr>
      <p:grpSpPr>
        <a:xfrm>
          <a:off x="0" y="0"/>
          <a:ext cx="0" cy="0"/>
          <a:chOff x="0" y="0"/>
          <a:chExt cx="0" cy="0"/>
        </a:xfrm>
      </p:grpSpPr>
      <p:sp>
        <p:nvSpPr>
          <p:cNvPr id="2" name="矩形 3"/>
          <p:cNvSpPr/>
          <p:nvPr userDrawn="1"/>
        </p:nvSpPr>
        <p:spPr>
          <a:xfrm rot="16200000">
            <a:off x="454177" y="-19430"/>
            <a:ext cx="812329" cy="1066991"/>
          </a:xfrm>
          <a:custGeom>
            <a:avLst/>
            <a:gdLst>
              <a:gd name="connsiteX0" fmla="*/ 0 w 661307"/>
              <a:gd name="connsiteY0" fmla="*/ 0 h 726621"/>
              <a:gd name="connsiteX1" fmla="*/ 661307 w 661307"/>
              <a:gd name="connsiteY1" fmla="*/ 0 h 726621"/>
              <a:gd name="connsiteX2" fmla="*/ 661307 w 661307"/>
              <a:gd name="connsiteY2" fmla="*/ 726621 h 726621"/>
              <a:gd name="connsiteX3" fmla="*/ 0 w 661307"/>
              <a:gd name="connsiteY3" fmla="*/ 726621 h 726621"/>
              <a:gd name="connsiteX4" fmla="*/ 0 w 661307"/>
              <a:gd name="connsiteY4" fmla="*/ 0 h 726621"/>
              <a:gd name="connsiteX0" fmla="*/ 0 w 661307"/>
              <a:gd name="connsiteY0" fmla="*/ 0 h 726621"/>
              <a:gd name="connsiteX1" fmla="*/ 661307 w 661307"/>
              <a:gd name="connsiteY1" fmla="*/ 0 h 726621"/>
              <a:gd name="connsiteX2" fmla="*/ 661307 w 661307"/>
              <a:gd name="connsiteY2" fmla="*/ 726621 h 726621"/>
              <a:gd name="connsiteX3" fmla="*/ 326571 w 661307"/>
              <a:gd name="connsiteY3" fmla="*/ 718457 h 726621"/>
              <a:gd name="connsiteX4" fmla="*/ 0 w 661307"/>
              <a:gd name="connsiteY4" fmla="*/ 726621 h 726621"/>
              <a:gd name="connsiteX5" fmla="*/ 0 w 661307"/>
              <a:gd name="connsiteY5" fmla="*/ 0 h 726621"/>
              <a:gd name="connsiteX0" fmla="*/ 0 w 661307"/>
              <a:gd name="connsiteY0" fmla="*/ 0 h 898071"/>
              <a:gd name="connsiteX1" fmla="*/ 661307 w 661307"/>
              <a:gd name="connsiteY1" fmla="*/ 0 h 898071"/>
              <a:gd name="connsiteX2" fmla="*/ 661307 w 661307"/>
              <a:gd name="connsiteY2" fmla="*/ 726621 h 898071"/>
              <a:gd name="connsiteX3" fmla="*/ 351063 w 661307"/>
              <a:gd name="connsiteY3" fmla="*/ 898071 h 898071"/>
              <a:gd name="connsiteX4" fmla="*/ 0 w 661307"/>
              <a:gd name="connsiteY4" fmla="*/ 726621 h 898071"/>
              <a:gd name="connsiteX5" fmla="*/ 0 w 661307"/>
              <a:gd name="connsiteY5" fmla="*/ 0 h 898071"/>
              <a:gd name="connsiteX0" fmla="*/ 0 w 661307"/>
              <a:gd name="connsiteY0" fmla="*/ 0 h 898071"/>
              <a:gd name="connsiteX1" fmla="*/ 661307 w 661307"/>
              <a:gd name="connsiteY1" fmla="*/ 0 h 898071"/>
              <a:gd name="connsiteX2" fmla="*/ 661307 w 661307"/>
              <a:gd name="connsiteY2" fmla="*/ 726621 h 898071"/>
              <a:gd name="connsiteX3" fmla="*/ 318406 w 661307"/>
              <a:gd name="connsiteY3" fmla="*/ 898071 h 898071"/>
              <a:gd name="connsiteX4" fmla="*/ 0 w 661307"/>
              <a:gd name="connsiteY4" fmla="*/ 726621 h 898071"/>
              <a:gd name="connsiteX5" fmla="*/ 0 w 661307"/>
              <a:gd name="connsiteY5" fmla="*/ 0 h 898071"/>
              <a:gd name="connsiteX0" fmla="*/ 0 w 661307"/>
              <a:gd name="connsiteY0" fmla="*/ 0 h 898071"/>
              <a:gd name="connsiteX1" fmla="*/ 661307 w 661307"/>
              <a:gd name="connsiteY1" fmla="*/ 0 h 898071"/>
              <a:gd name="connsiteX2" fmla="*/ 661307 w 661307"/>
              <a:gd name="connsiteY2" fmla="*/ 726621 h 898071"/>
              <a:gd name="connsiteX3" fmla="*/ 310242 w 661307"/>
              <a:gd name="connsiteY3" fmla="*/ 898071 h 898071"/>
              <a:gd name="connsiteX4" fmla="*/ 0 w 661307"/>
              <a:gd name="connsiteY4" fmla="*/ 726621 h 898071"/>
              <a:gd name="connsiteX5" fmla="*/ 0 w 661307"/>
              <a:gd name="connsiteY5" fmla="*/ 0 h 898071"/>
              <a:gd name="connsiteX0" fmla="*/ 0 w 661307"/>
              <a:gd name="connsiteY0" fmla="*/ 0 h 898071"/>
              <a:gd name="connsiteX1" fmla="*/ 661307 w 661307"/>
              <a:gd name="connsiteY1" fmla="*/ 0 h 898071"/>
              <a:gd name="connsiteX2" fmla="*/ 661307 w 661307"/>
              <a:gd name="connsiteY2" fmla="*/ 726621 h 898071"/>
              <a:gd name="connsiteX3" fmla="*/ 331673 w 661307"/>
              <a:gd name="connsiteY3" fmla="*/ 898071 h 898071"/>
              <a:gd name="connsiteX4" fmla="*/ 0 w 661307"/>
              <a:gd name="connsiteY4" fmla="*/ 726621 h 898071"/>
              <a:gd name="connsiteX5" fmla="*/ 0 w 661307"/>
              <a:gd name="connsiteY5" fmla="*/ 0 h 898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1307" h="898071">
                <a:moveTo>
                  <a:pt x="0" y="0"/>
                </a:moveTo>
                <a:lnTo>
                  <a:pt x="661307" y="0"/>
                </a:lnTo>
                <a:lnTo>
                  <a:pt x="661307" y="726621"/>
                </a:lnTo>
                <a:lnTo>
                  <a:pt x="331673" y="898071"/>
                </a:lnTo>
                <a:lnTo>
                  <a:pt x="0" y="726621"/>
                </a:lnTo>
                <a:lnTo>
                  <a:pt x="0" y="0"/>
                </a:lnTo>
                <a:close/>
              </a:path>
            </a:pathLst>
          </a:custGeom>
          <a:solidFill>
            <a:srgbClr val="1557AE"/>
          </a:solidFill>
          <a:ln w="349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3" name="图片 2"/>
          <p:cNvPicPr>
            <a:picLocks noChangeAspect="1"/>
          </p:cNvPicPr>
          <p:nvPr userDrawn="1"/>
        </p:nvPicPr>
        <p:blipFill rotWithShape="1">
          <a:blip r:embed="rId2" cstate="print">
            <a:biLevel thresh="25000"/>
            <a:extLst>
              <a:ext uri="{28A0092B-C50C-407E-A947-70E740481C1C}">
                <a14:useLocalDpi xmlns:a14="http://schemas.microsoft.com/office/drawing/2010/main" val="0"/>
              </a:ext>
            </a:extLst>
          </a:blip>
          <a:srcRect t="77939" r="87942"/>
          <a:stretch/>
        </p:blipFill>
        <p:spPr>
          <a:xfrm>
            <a:off x="394816" y="195665"/>
            <a:ext cx="825512" cy="636802"/>
          </a:xfrm>
          <a:prstGeom prst="rect">
            <a:avLst/>
          </a:prstGeom>
        </p:spPr>
      </p:pic>
      <p:sp>
        <p:nvSpPr>
          <p:cNvPr id="4" name="矩形 3"/>
          <p:cNvSpPr/>
          <p:nvPr userDrawn="1"/>
        </p:nvSpPr>
        <p:spPr>
          <a:xfrm>
            <a:off x="95912" y="107902"/>
            <a:ext cx="150523" cy="812329"/>
          </a:xfrm>
          <a:prstGeom prst="rect">
            <a:avLst/>
          </a:prstGeom>
          <a:solidFill>
            <a:srgbClr val="1557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5" name="流程图: 过程 8"/>
          <p:cNvSpPr/>
          <p:nvPr userDrawn="1"/>
        </p:nvSpPr>
        <p:spPr>
          <a:xfrm rot="5400000" flipH="1">
            <a:off x="10236874" y="4902521"/>
            <a:ext cx="324399" cy="3585852"/>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9474 w 10000"/>
              <a:gd name="connsiteY2" fmla="*/ 9062 h 10000"/>
              <a:gd name="connsiteX3" fmla="*/ 0 w 10000"/>
              <a:gd name="connsiteY3" fmla="*/ 10000 h 10000"/>
              <a:gd name="connsiteX4" fmla="*/ 0 w 10000"/>
              <a:gd name="connsiteY4" fmla="*/ 0 h 10000"/>
              <a:gd name="connsiteX0" fmla="*/ 0 w 10075"/>
              <a:gd name="connsiteY0" fmla="*/ 0 h 10000"/>
              <a:gd name="connsiteX1" fmla="*/ 10000 w 10075"/>
              <a:gd name="connsiteY1" fmla="*/ 0 h 10000"/>
              <a:gd name="connsiteX2" fmla="*/ 10028 w 10075"/>
              <a:gd name="connsiteY2" fmla="*/ 8891 h 10000"/>
              <a:gd name="connsiteX3" fmla="*/ 0 w 10075"/>
              <a:gd name="connsiteY3" fmla="*/ 10000 h 10000"/>
              <a:gd name="connsiteX4" fmla="*/ 0 w 10075"/>
              <a:gd name="connsiteY4" fmla="*/ 0 h 10000"/>
              <a:gd name="connsiteX0" fmla="*/ 0 w 10335"/>
              <a:gd name="connsiteY0" fmla="*/ 0 h 10000"/>
              <a:gd name="connsiteX1" fmla="*/ 10000 w 10335"/>
              <a:gd name="connsiteY1" fmla="*/ 0 h 10000"/>
              <a:gd name="connsiteX2" fmla="*/ 10305 w 10335"/>
              <a:gd name="connsiteY2" fmla="*/ 8891 h 10000"/>
              <a:gd name="connsiteX3" fmla="*/ 0 w 10335"/>
              <a:gd name="connsiteY3" fmla="*/ 10000 h 10000"/>
              <a:gd name="connsiteX4" fmla="*/ 0 w 10335"/>
              <a:gd name="connsiteY4" fmla="*/ 0 h 10000"/>
              <a:gd name="connsiteX0" fmla="*/ 0 w 10000"/>
              <a:gd name="connsiteY0" fmla="*/ 0 h 10000"/>
              <a:gd name="connsiteX1" fmla="*/ 10000 w 10000"/>
              <a:gd name="connsiteY1" fmla="*/ 0 h 10000"/>
              <a:gd name="connsiteX2" fmla="*/ 9751 w 10000"/>
              <a:gd name="connsiteY2" fmla="*/ 9062 h 10000"/>
              <a:gd name="connsiteX3" fmla="*/ 0 w 10000"/>
              <a:gd name="connsiteY3" fmla="*/ 10000 h 10000"/>
              <a:gd name="connsiteX4" fmla="*/ 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0"/>
                </a:moveTo>
                <a:lnTo>
                  <a:pt x="10000" y="0"/>
                </a:lnTo>
                <a:cubicBezTo>
                  <a:pt x="9825" y="3021"/>
                  <a:pt x="9926" y="6041"/>
                  <a:pt x="9751" y="9062"/>
                </a:cubicBezTo>
                <a:lnTo>
                  <a:pt x="0" y="10000"/>
                </a:lnTo>
                <a:lnTo>
                  <a:pt x="0" y="0"/>
                </a:lnTo>
                <a:close/>
              </a:path>
            </a:pathLst>
          </a:custGeom>
          <a:solidFill>
            <a:srgbClr val="1557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45"/>
          </a:p>
        </p:txBody>
      </p:sp>
      <p:sp>
        <p:nvSpPr>
          <p:cNvPr id="6" name="矩形 5"/>
          <p:cNvSpPr/>
          <p:nvPr userDrawn="1"/>
        </p:nvSpPr>
        <p:spPr>
          <a:xfrm>
            <a:off x="8893022" y="6602968"/>
            <a:ext cx="3227333" cy="2190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sz="1046" b="1" dirty="0">
                <a:solidFill>
                  <a:schemeClr val="bg1"/>
                </a:solidFill>
                <a:latin typeface="微软雅黑" panose="020B0503020204020204" pitchFamily="34" charset="-122"/>
                <a:ea typeface="微软雅黑" panose="020B0503020204020204" pitchFamily="34" charset="-122"/>
              </a:rPr>
              <a:t>西安交通大学数据与信息中心</a:t>
            </a:r>
          </a:p>
        </p:txBody>
      </p:sp>
      <p:sp>
        <p:nvSpPr>
          <p:cNvPr id="7" name="流程图: 过程 6"/>
          <p:cNvSpPr/>
          <p:nvPr userDrawn="1"/>
        </p:nvSpPr>
        <p:spPr>
          <a:xfrm rot="5400000">
            <a:off x="4432463" y="2253652"/>
            <a:ext cx="171533" cy="9036459"/>
          </a:xfrm>
          <a:prstGeom prst="flowChartProcess">
            <a:avLst/>
          </a:prstGeom>
          <a:solidFill>
            <a:srgbClr val="1557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45"/>
          </a:p>
        </p:txBody>
      </p:sp>
    </p:spTree>
    <p:extLst>
      <p:ext uri="{BB962C8B-B14F-4D97-AF65-F5344CB8AC3E}">
        <p14:creationId xmlns:p14="http://schemas.microsoft.com/office/powerpoint/2010/main" val="150019786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7_标题和内容">
    <p:spTree>
      <p:nvGrpSpPr>
        <p:cNvPr id="1" name=""/>
        <p:cNvGrpSpPr/>
        <p:nvPr/>
      </p:nvGrpSpPr>
      <p:grpSpPr>
        <a:xfrm>
          <a:off x="0" y="0"/>
          <a:ext cx="0" cy="0"/>
          <a:chOff x="0" y="0"/>
          <a:chExt cx="0" cy="0"/>
        </a:xfrm>
      </p:grpSpPr>
      <p:pic>
        <p:nvPicPr>
          <p:cNvPr id="5" name="图片 4"/>
          <p:cNvPicPr>
            <a:picLocks noChangeAspect="1"/>
          </p:cNvPicPr>
          <p:nvPr userDrawn="1"/>
        </p:nvPicPr>
        <p:blipFill rotWithShape="1">
          <a:blip r:embed="rId2" cstate="print">
            <a:extLst>
              <a:ext uri="{28A0092B-C50C-407E-A947-70E740481C1C}">
                <a14:useLocalDpi xmlns:a14="http://schemas.microsoft.com/office/drawing/2010/main" val="0"/>
              </a:ext>
            </a:extLst>
          </a:blip>
          <a:srcRect l="-159" t="140" r="-477" b="11636"/>
          <a:stretch/>
        </p:blipFill>
        <p:spPr>
          <a:xfrm>
            <a:off x="-19351" y="0"/>
            <a:ext cx="12269409" cy="5588000"/>
          </a:xfrm>
          <a:prstGeom prst="rect">
            <a:avLst/>
          </a:prstGeom>
        </p:spPr>
      </p:pic>
      <p:sp>
        <p:nvSpPr>
          <p:cNvPr id="6" name="矩形 5"/>
          <p:cNvSpPr/>
          <p:nvPr userDrawn="1"/>
        </p:nvSpPr>
        <p:spPr>
          <a:xfrm>
            <a:off x="1" y="-1"/>
            <a:ext cx="12114591" cy="5529943"/>
          </a:xfrm>
          <a:prstGeom prst="rect">
            <a:avLst/>
          </a:prstGeom>
          <a:solidFill>
            <a:srgbClr val="384A5A">
              <a:alpha val="50000"/>
            </a:srgb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7" name="图片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81424" y="-79685"/>
            <a:ext cx="3610577" cy="1041512"/>
          </a:xfrm>
          <a:prstGeom prst="rect">
            <a:avLst/>
          </a:prstGeom>
        </p:spPr>
      </p:pic>
    </p:spTree>
    <p:extLst>
      <p:ext uri="{BB962C8B-B14F-4D97-AF65-F5344CB8AC3E}">
        <p14:creationId xmlns:p14="http://schemas.microsoft.com/office/powerpoint/2010/main" val="32042216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7/31/2017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6861813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C764DE79-268F-4C1A-8933-263129D2AF90}" type="datetimeFigureOut">
              <a:rPr lang="en-US" dirty="0"/>
              <a:t>7/31/2017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6267660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dirty="0"/>
              <a:t>7/31/2017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5277424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dirty="0"/>
              <a:t>7/31/2017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4690516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dirty="0"/>
              <a:t>7/31/2017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8236850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7/31/2017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4562104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C764DE79-268F-4C1A-8933-263129D2AF90}" type="datetimeFigureOut">
              <a:rPr lang="en-US" dirty="0"/>
              <a:t>7/31/2017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2319557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C764DE79-268F-4C1A-8933-263129D2AF90}" type="datetimeFigureOut">
              <a:rPr lang="en-US" dirty="0"/>
              <a:t>7/31/2017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5783342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7/31/2017</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dirty="0"/>
          </a:p>
        </p:txBody>
      </p:sp>
    </p:spTree>
    <p:extLst>
      <p:ext uri="{BB962C8B-B14F-4D97-AF65-F5344CB8AC3E}">
        <p14:creationId xmlns:p14="http://schemas.microsoft.com/office/powerpoint/2010/main" val="2057819833"/>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 id="2147483691" r:id="rId12"/>
    <p:sldLayoutId id="2147483692" r:id="rId13"/>
    <p:sldLayoutId id="2147483693" r:id="rId14"/>
    <p:sldLayoutId id="2147483673" r:id="rId15"/>
    <p:sldLayoutId id="2147483674" r:id="rId16"/>
    <p:sldLayoutId id="2147483676" r:id="rId17"/>
    <p:sldLayoutId id="2147483677" r:id="rId1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10.png"/><Relationship Id="rId7" Type="http://schemas.openxmlformats.org/officeDocument/2006/relationships/image" Target="../media/image32.png"/><Relationship Id="rId2" Type="http://schemas.openxmlformats.org/officeDocument/2006/relationships/notesSlide" Target="../notesSlides/notesSlide8.xml"/><Relationship Id="rId1" Type="http://schemas.openxmlformats.org/officeDocument/2006/relationships/slideLayout" Target="../slideLayouts/slideLayout13.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 Id="rId9" Type="http://schemas.openxmlformats.org/officeDocument/2006/relationships/image" Target="../media/image34.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13.xml"/><Relationship Id="rId6" Type="http://schemas.openxmlformats.org/officeDocument/2006/relationships/image" Target="../media/image36.gif"/><Relationship Id="rId5" Type="http://schemas.openxmlformats.org/officeDocument/2006/relationships/image" Target="../media/image35.gif"/><Relationship Id="rId4" Type="http://schemas.openxmlformats.org/officeDocument/2006/relationships/image" Target="../media/image34.gif"/></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13.xml"/><Relationship Id="rId4" Type="http://schemas.openxmlformats.org/officeDocument/2006/relationships/image" Target="../media/image37.png"/></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13.xml"/><Relationship Id="rId5" Type="http://schemas.openxmlformats.org/officeDocument/2006/relationships/image" Target="../media/image39.png"/><Relationship Id="rId4" Type="http://schemas.openxmlformats.org/officeDocument/2006/relationships/image" Target="../media/image38.png"/></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13.xml"/><Relationship Id="rId5" Type="http://schemas.openxmlformats.org/officeDocument/2006/relationships/image" Target="../media/image41.png"/><Relationship Id="rId4" Type="http://schemas.openxmlformats.org/officeDocument/2006/relationships/image" Target="../media/image40.png"/></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3.xml"/><Relationship Id="rId4" Type="http://schemas.openxmlformats.org/officeDocument/2006/relationships/image" Target="../media/image44.png"/></Relationships>
</file>

<file path=ppt/slides/_rels/slide1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3.xml"/><Relationship Id="rId6" Type="http://schemas.openxmlformats.org/officeDocument/2006/relationships/image" Target="../media/image51.emf"/><Relationship Id="rId5" Type="http://schemas.openxmlformats.org/officeDocument/2006/relationships/image" Target="../media/image50.png"/><Relationship Id="rId4" Type="http://schemas.openxmlformats.org/officeDocument/2006/relationships/image" Target="../media/image49.png"/></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13.xml"/><Relationship Id="rId4" Type="http://schemas.openxmlformats.org/officeDocument/2006/relationships/image" Target="../media/image57.png"/></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13.xml"/><Relationship Id="rId4" Type="http://schemas.openxmlformats.org/officeDocument/2006/relationships/image" Target="../media/image60.png"/></Relationships>
</file>

<file path=ppt/slides/_rels/slide25.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61.png"/><Relationship Id="rId7" Type="http://schemas.openxmlformats.org/officeDocument/2006/relationships/image" Target="../media/image63.png"/><Relationship Id="rId2" Type="http://schemas.openxmlformats.org/officeDocument/2006/relationships/notesSlide" Target="../notesSlides/notesSlide15.xml"/><Relationship Id="rId1" Type="http://schemas.openxmlformats.org/officeDocument/2006/relationships/slideLayout" Target="../slideLayouts/slideLayout13.xml"/><Relationship Id="rId6" Type="http://schemas.openxmlformats.org/officeDocument/2006/relationships/image" Target="../media/image250.png"/><Relationship Id="rId11" Type="http://schemas.openxmlformats.org/officeDocument/2006/relationships/image" Target="../media/image67.png"/><Relationship Id="rId5" Type="http://schemas.openxmlformats.org/officeDocument/2006/relationships/image" Target="../media/image62.png"/><Relationship Id="rId10" Type="http://schemas.openxmlformats.org/officeDocument/2006/relationships/image" Target="../media/image66.png"/><Relationship Id="rId4" Type="http://schemas.openxmlformats.org/officeDocument/2006/relationships/image" Target="../media/image231.png"/><Relationship Id="rId9" Type="http://schemas.openxmlformats.org/officeDocument/2006/relationships/image" Target="../media/image65.png"/></Relationships>
</file>

<file path=ppt/slides/_rels/slide26.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emf"/><Relationship Id="rId1" Type="http://schemas.openxmlformats.org/officeDocument/2006/relationships/slideLayout" Target="../slideLayouts/slideLayout13.xml"/><Relationship Id="rId5" Type="http://schemas.openxmlformats.org/officeDocument/2006/relationships/image" Target="../media/image72.png"/><Relationship Id="rId4" Type="http://schemas.openxmlformats.org/officeDocument/2006/relationships/image" Target="../media/image35.png"/></Relationships>
</file>

<file path=ppt/slides/_rels/slide3.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0.png"/><Relationship Id="rId7"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13.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0.png"/><Relationship Id="rId9" Type="http://schemas.openxmlformats.org/officeDocument/2006/relationships/image" Target="../media/image15.png"/></Relationships>
</file>

<file path=ppt/slides/_rels/slide30.xml.rels><?xml version="1.0" encoding="UTF-8" standalone="yes"?>
<Relationships xmlns="http://schemas.openxmlformats.org/package/2006/relationships"><Relationship Id="rId8" Type="http://schemas.openxmlformats.org/officeDocument/2006/relationships/image" Target="../media/image430.png"/><Relationship Id="rId3" Type="http://schemas.openxmlformats.org/officeDocument/2006/relationships/image" Target="../media/image620.png"/><Relationship Id="rId7" Type="http://schemas.openxmlformats.org/officeDocument/2006/relationships/image" Target="../media/image420.png"/><Relationship Id="rId2" Type="http://schemas.openxmlformats.org/officeDocument/2006/relationships/image" Target="../media/image73.emf"/><Relationship Id="rId1" Type="http://schemas.openxmlformats.org/officeDocument/2006/relationships/slideLayout" Target="../slideLayouts/slideLayout13.xml"/><Relationship Id="rId6" Type="http://schemas.openxmlformats.org/officeDocument/2006/relationships/image" Target="../media/image410.png"/><Relationship Id="rId5" Type="http://schemas.openxmlformats.org/officeDocument/2006/relationships/image" Target="../media/image400.png"/><Relationship Id="rId10" Type="http://schemas.openxmlformats.org/officeDocument/2006/relationships/image" Target="../media/image650.png"/><Relationship Id="rId4" Type="http://schemas.openxmlformats.org/officeDocument/2006/relationships/image" Target="../media/image630.png"/><Relationship Id="rId9" Type="http://schemas.openxmlformats.org/officeDocument/2006/relationships/image" Target="../media/image640.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74.jpg"/><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13.xml"/><Relationship Id="rId4" Type="http://schemas.openxmlformats.org/officeDocument/2006/relationships/image" Target="../media/image16.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13.xml"/><Relationship Id="rId4" Type="http://schemas.openxmlformats.org/officeDocument/2006/relationships/image" Target="../media/image17.jpg"/></Relationships>
</file>

<file path=ppt/slides/_rels/slide6.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0.png"/><Relationship Id="rId7"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200.png"/><Relationship Id="rId2" Type="http://schemas.openxmlformats.org/officeDocument/2006/relationships/notesSlide" Target="../notesSlides/notesSlide5.xml"/><Relationship Id="rId1" Type="http://schemas.openxmlformats.org/officeDocument/2006/relationships/slideLayout" Target="../slideLayouts/slideLayout13.xml"/><Relationship Id="rId6" Type="http://schemas.openxmlformats.org/officeDocument/2006/relationships/image" Target="../media/image190.png"/><Relationship Id="rId5" Type="http://schemas.openxmlformats.org/officeDocument/2006/relationships/image" Target="../media/image180.png"/><Relationship Id="rId4" Type="http://schemas.openxmlformats.org/officeDocument/2006/relationships/image" Target="../media/image181.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26.png"/><Relationship Id="rId2" Type="http://schemas.openxmlformats.org/officeDocument/2006/relationships/notesSlide" Target="../notesSlides/notesSlide6.xml"/><Relationship Id="rId1" Type="http://schemas.openxmlformats.org/officeDocument/2006/relationships/slideLayout" Target="../slideLayouts/slideLayout13.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10.png"/><Relationship Id="rId7" Type="http://schemas.openxmlformats.org/officeDocument/2006/relationships/image" Target="../media/image240.png"/><Relationship Id="rId2" Type="http://schemas.openxmlformats.org/officeDocument/2006/relationships/notesSlide" Target="../notesSlides/notesSlide7.xml"/><Relationship Id="rId1" Type="http://schemas.openxmlformats.org/officeDocument/2006/relationships/slideLayout" Target="../slideLayouts/slideLayout13.xml"/><Relationship Id="rId6" Type="http://schemas.openxmlformats.org/officeDocument/2006/relationships/image" Target="../media/image230.png"/><Relationship Id="rId5" Type="http://schemas.openxmlformats.org/officeDocument/2006/relationships/image" Target="../media/image220.png"/><Relationship Id="rId4" Type="http://schemas.openxmlformats.org/officeDocument/2006/relationships/image" Target="../media/image210.png"/><Relationship Id="rId9"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5">
                <a:lumMod val="89000"/>
              </a:schemeClr>
            </a:gs>
            <a:gs pos="23000">
              <a:schemeClr val="accent5">
                <a:lumMod val="89000"/>
              </a:schemeClr>
            </a:gs>
            <a:gs pos="69000">
              <a:schemeClr val="accent5">
                <a:lumMod val="75000"/>
              </a:schemeClr>
            </a:gs>
            <a:gs pos="97000">
              <a:schemeClr val="accent5">
                <a:lumMod val="70000"/>
              </a:schemeClr>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7" name="矩形 6"/>
          <p:cNvSpPr/>
          <p:nvPr/>
        </p:nvSpPr>
        <p:spPr>
          <a:xfrm>
            <a:off x="0" y="2493659"/>
            <a:ext cx="12192000" cy="1800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黑体"/>
              <a:ea typeface="黑体"/>
              <a:cs typeface="+mn-cs"/>
            </a:endParaRPr>
          </a:p>
        </p:txBody>
      </p:sp>
      <p:sp>
        <p:nvSpPr>
          <p:cNvPr id="24" name="矩形 23"/>
          <p:cNvSpPr/>
          <p:nvPr/>
        </p:nvSpPr>
        <p:spPr>
          <a:xfrm>
            <a:off x="4593023" y="5430610"/>
            <a:ext cx="3005951" cy="400110"/>
          </a:xfrm>
          <a:prstGeom prst="rect">
            <a:avLst/>
          </a:prstGeom>
        </p:spPr>
        <p:txBody>
          <a:bodyPr wrap="none">
            <a:spAutoFit/>
          </a:bodyPr>
          <a:lstStyle/>
          <a:p>
            <a:pPr marL="0" marR="0" lvl="0" indent="0" algn="ctr" defTabSz="914400" rtl="0" eaLnBrk="1" fontAlgn="auto" latinLnBrk="0" hangingPunct="1">
              <a:lnSpc>
                <a:spcPct val="100000"/>
              </a:lnSpc>
              <a:spcBef>
                <a:spcPts val="1200"/>
              </a:spcBef>
              <a:spcAft>
                <a:spcPts val="1200"/>
              </a:spcAft>
              <a:buClrTx/>
              <a:buSzTx/>
              <a:buFontTx/>
              <a:buNone/>
              <a:tabLst/>
              <a:defRPr/>
            </a:pPr>
            <a:r>
              <a:rPr kumimoji="0" lang="zh-CN" altLang="en-US" sz="2000" b="1" i="0" u="none" strike="noStrike" kern="1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电信学院自动化专业大二</a:t>
            </a:r>
            <a:endParaRPr kumimoji="0" lang="zh-CN" altLang="zh-CN" sz="2000" b="1" i="0" u="none" strike="noStrike" kern="1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9" name="矩形 8"/>
          <p:cNvSpPr/>
          <p:nvPr/>
        </p:nvSpPr>
        <p:spPr>
          <a:xfrm>
            <a:off x="5344833" y="5868759"/>
            <a:ext cx="13596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2017</a:t>
            </a:r>
            <a:r>
              <a:rPr kumimoji="0" lang="zh-CN" altLang="en-US" sz="1800" b="1" i="0" u="none" strike="noStrike" kern="1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年</a:t>
            </a:r>
            <a:r>
              <a:rPr lang="en-US" altLang="zh-CN" b="1" kern="100" dirty="0">
                <a:solidFill>
                  <a:prstClr val="white"/>
                </a:solidFill>
                <a:latin typeface="微软雅黑" panose="020B0503020204020204" pitchFamily="34" charset="-122"/>
                <a:ea typeface="微软雅黑" panose="020B0503020204020204" pitchFamily="34" charset="-122"/>
                <a:cs typeface="Times New Roman" panose="02020603050405020304" pitchFamily="18" charset="0"/>
              </a:rPr>
              <a:t>8</a:t>
            </a:r>
            <a:r>
              <a:rPr kumimoji="0" lang="zh-CN" altLang="en-US" sz="1800" b="1" i="0" u="none" strike="noStrike" kern="1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月</a:t>
            </a:r>
            <a:endParaRPr kumimoji="0" lang="zh-CN" altLang="en-US" sz="1800" b="0" i="0" u="none" strike="noStrike" kern="1200" cap="none" spc="0" normalizeH="0" baseline="0" noProof="0" dirty="0">
              <a:ln>
                <a:noFill/>
              </a:ln>
              <a:solidFill>
                <a:prstClr val="black"/>
              </a:solidFill>
              <a:effectLst/>
              <a:uLnTx/>
              <a:uFillTx/>
              <a:latin typeface="黑体"/>
              <a:ea typeface="黑体"/>
              <a:cs typeface="+mn-cs"/>
            </a:endParaRPr>
          </a:p>
        </p:txBody>
      </p:sp>
      <p:sp>
        <p:nvSpPr>
          <p:cNvPr id="10" name="矩形 9"/>
          <p:cNvSpPr/>
          <p:nvPr/>
        </p:nvSpPr>
        <p:spPr>
          <a:xfrm>
            <a:off x="949169" y="2615994"/>
            <a:ext cx="10150996" cy="1569660"/>
          </a:xfrm>
          <a:prstGeom prst="rect">
            <a:avLst/>
          </a:prstGeom>
          <a:effectLst>
            <a:outerShdw blurRad="50800" dist="38100" dir="5400000" algn="t" rotWithShape="0">
              <a:prstClr val="black">
                <a:alpha val="40000"/>
              </a:prstClr>
            </a:outerShdw>
          </a:effectLst>
        </p:spPr>
        <p:txBody>
          <a:bodyPr wrap="square">
            <a:spAutoFit/>
          </a:bodyPr>
          <a:lstStyle/>
          <a:p>
            <a:pPr marL="0" marR="0" lvl="0" indent="127000" algn="ctr" defTabSz="914400" rtl="0" eaLnBrk="1" fontAlgn="auto" latinLnBrk="0" hangingPunct="1">
              <a:lnSpc>
                <a:spcPct val="120000"/>
              </a:lnSpc>
              <a:spcBef>
                <a:spcPts val="0"/>
              </a:spcBef>
              <a:spcAft>
                <a:spcPts val="0"/>
              </a:spcAft>
              <a:buClrTx/>
              <a:buSzTx/>
              <a:buFontTx/>
              <a:buNone/>
              <a:tabLst/>
              <a:defRPr/>
            </a:pPr>
            <a:r>
              <a:rPr kumimoji="0" lang="en-US" altLang="zh-CN" sz="4000" b="1" i="0" u="none" strike="noStrike" kern="100" cap="none" spc="0" normalizeH="0" baseline="0" noProof="0" dirty="0">
                <a:ln>
                  <a:noFill/>
                </a:ln>
                <a:solidFill>
                  <a:srgbClr val="1557AE"/>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Generative Adversarial Network</a:t>
            </a:r>
          </a:p>
          <a:p>
            <a:pPr marL="0" marR="0" lvl="0" indent="127000" algn="ctr" defTabSz="914400" rtl="0" eaLnBrk="1" fontAlgn="auto" latinLnBrk="0" hangingPunct="1">
              <a:lnSpc>
                <a:spcPct val="120000"/>
              </a:lnSpc>
              <a:spcBef>
                <a:spcPts val="0"/>
              </a:spcBef>
              <a:spcAft>
                <a:spcPts val="0"/>
              </a:spcAft>
              <a:buClrTx/>
              <a:buSzTx/>
              <a:buFontTx/>
              <a:buNone/>
              <a:tabLst/>
              <a:defRPr/>
            </a:pPr>
            <a:r>
              <a:rPr kumimoji="0" lang="en-US" altLang="zh-CN" sz="4000" b="1" i="0" u="none" strike="noStrike" kern="100" cap="none" spc="0" normalizeH="0" baseline="0" noProof="0" dirty="0">
                <a:ln>
                  <a:noFill/>
                </a:ln>
                <a:solidFill>
                  <a:srgbClr val="1557AE"/>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a:t>
            </a:r>
            <a:r>
              <a:rPr kumimoji="0" lang="en-US" altLang="zh-CN" sz="4000" b="1" i="0" u="none" strike="noStrike" kern="100" cap="none" spc="0" normalizeH="0" baseline="0" noProof="0" dirty="0">
                <a:ln>
                  <a:noFill/>
                </a:ln>
                <a:solidFill>
                  <a:srgbClr val="1557AE"/>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GAN</a:t>
            </a:r>
            <a:r>
              <a:rPr kumimoji="0" lang="en-US" altLang="zh-CN" sz="4000" b="1" i="0" u="none" strike="noStrike" kern="100" cap="none" spc="0" normalizeH="0" baseline="0" noProof="0" dirty="0">
                <a:ln>
                  <a:noFill/>
                </a:ln>
                <a:solidFill>
                  <a:srgbClr val="1557AE"/>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a:t>
            </a:r>
            <a:r>
              <a:rPr kumimoji="0" lang="zh-CN" altLang="en-US" sz="4000" b="1" i="0" u="none" strike="noStrike" kern="100" cap="none" spc="0" normalizeH="0" baseline="0" noProof="0" dirty="0">
                <a:ln>
                  <a:noFill/>
                </a:ln>
                <a:solidFill>
                  <a:srgbClr val="1557AE"/>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生成式对抗网络</a:t>
            </a:r>
          </a:p>
        </p:txBody>
      </p:sp>
      <p:pic>
        <p:nvPicPr>
          <p:cNvPr id="8" name="图片 7"/>
          <p:cNvPicPr>
            <a:picLocks noChangeAspect="1"/>
          </p:cNvPicPr>
          <p:nvPr/>
        </p:nvPicPr>
        <p:blipFill>
          <a:blip r:embed="rId2"/>
          <a:stretch>
            <a:fillRect/>
          </a:stretch>
        </p:blipFill>
        <p:spPr>
          <a:xfrm>
            <a:off x="0" y="12442"/>
            <a:ext cx="12192000" cy="1019175"/>
          </a:xfrm>
          <a:prstGeom prst="rect">
            <a:avLst/>
          </a:prstGeom>
        </p:spPr>
      </p:pic>
      <p:sp>
        <p:nvSpPr>
          <p:cNvPr id="11" name="矩形 10"/>
          <p:cNvSpPr/>
          <p:nvPr/>
        </p:nvSpPr>
        <p:spPr>
          <a:xfrm>
            <a:off x="4849503" y="5061278"/>
            <a:ext cx="2492990"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姓名：涂志俊、曾浩伦</a:t>
            </a:r>
            <a:endParaRPr kumimoji="0" lang="zh-CN" altLang="en-US" sz="1800" b="0" i="0" u="none" strike="noStrike" kern="1200" cap="none" spc="0" normalizeH="0" baseline="0" noProof="0" dirty="0">
              <a:ln>
                <a:noFill/>
              </a:ln>
              <a:solidFill>
                <a:prstClr val="black"/>
              </a:solidFill>
              <a:effectLst/>
              <a:uLnTx/>
              <a:uFillTx/>
              <a:latin typeface="黑体"/>
              <a:ea typeface="黑体"/>
              <a:cs typeface="+mn-cs"/>
            </a:endParaRPr>
          </a:p>
        </p:txBody>
      </p:sp>
    </p:spTree>
    <p:extLst>
      <p:ext uri="{BB962C8B-B14F-4D97-AF65-F5344CB8AC3E}">
        <p14:creationId xmlns:p14="http://schemas.microsoft.com/office/powerpoint/2010/main" val="7142594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文本框 46"/>
          <p:cNvSpPr txBox="1"/>
          <p:nvPr/>
        </p:nvSpPr>
        <p:spPr>
          <a:xfrm>
            <a:off x="1220123" y="334738"/>
            <a:ext cx="7111077" cy="630942"/>
          </a:xfrm>
          <a:prstGeom prst="rect">
            <a:avLst/>
          </a:prstGeom>
          <a:noFill/>
        </p:spPr>
        <p:txBody>
          <a:bodyPr wrap="square" rtlCol="0">
            <a:spAutoFit/>
          </a:bodyPr>
          <a:lstStyle/>
          <a:p>
            <a:pPr defTabSz="914400">
              <a:defRPr/>
            </a:pPr>
            <a:r>
              <a:rPr lang="en-US" altLang="zh-CN" sz="3500" b="1" dirty="0">
                <a:solidFill>
                  <a:srgbClr val="0070C0"/>
                </a:solidFill>
                <a:latin typeface="微软雅黑" panose="020B0503020204020204" pitchFamily="34" charset="-122"/>
                <a:ea typeface="微软雅黑" panose="020B0503020204020204" pitchFamily="34" charset="-122"/>
              </a:rPr>
              <a:t>2.1 </a:t>
            </a:r>
            <a:r>
              <a:rPr lang="en-US" altLang="zh-CN" sz="2800"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Generative Adversarial Nets</a:t>
            </a:r>
          </a:p>
        </p:txBody>
      </p:sp>
      <p:pic>
        <p:nvPicPr>
          <p:cNvPr id="30" name="图片 29"/>
          <p:cNvPicPr>
            <a:picLocks noChangeAspect="1"/>
          </p:cNvPicPr>
          <p:nvPr/>
        </p:nvPicPr>
        <p:blipFill>
          <a:blip r:embed="rId3"/>
          <a:stretch>
            <a:fillRect/>
          </a:stretch>
        </p:blipFill>
        <p:spPr>
          <a:xfrm>
            <a:off x="1524000" y="6683182"/>
            <a:ext cx="1581150" cy="174817"/>
          </a:xfrm>
          <a:prstGeom prst="rect">
            <a:avLst/>
          </a:prstGeom>
        </p:spPr>
      </p:pic>
      <p:pic>
        <p:nvPicPr>
          <p:cNvPr id="3" name="图片 2">
            <a:extLst>
              <a:ext uri="{FF2B5EF4-FFF2-40B4-BE49-F238E27FC236}">
                <a16:creationId xmlns:a16="http://schemas.microsoft.com/office/drawing/2014/main" id="{CB3494A3-7EE9-4640-A54D-108936096D4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465" y="2332320"/>
            <a:ext cx="2921070" cy="2052446"/>
          </a:xfrm>
          <a:prstGeom prst="rect">
            <a:avLst/>
          </a:prstGeom>
        </p:spPr>
      </p:pic>
      <p:pic>
        <p:nvPicPr>
          <p:cNvPr id="10" name="图片 9">
            <a:extLst>
              <a:ext uri="{FF2B5EF4-FFF2-40B4-BE49-F238E27FC236}">
                <a16:creationId xmlns:a16="http://schemas.microsoft.com/office/drawing/2014/main" id="{7B6321E0-0E8F-4F0A-8582-3A0C385B94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055674" y="2332320"/>
            <a:ext cx="2810986" cy="2056015"/>
          </a:xfrm>
          <a:prstGeom prst="rect">
            <a:avLst/>
          </a:prstGeom>
        </p:spPr>
      </p:pic>
      <p:pic>
        <p:nvPicPr>
          <p:cNvPr id="11" name="图片 10">
            <a:extLst>
              <a:ext uri="{FF2B5EF4-FFF2-40B4-BE49-F238E27FC236}">
                <a16:creationId xmlns:a16="http://schemas.microsoft.com/office/drawing/2014/main" id="{310FE084-B9C9-41BC-81A7-0989B0CC8BBB}"/>
              </a:ext>
            </a:extLst>
          </p:cNvPr>
          <p:cNvPicPr>
            <a:picLocks noChangeAspect="1"/>
          </p:cNvPicPr>
          <p:nvPr/>
        </p:nvPicPr>
        <p:blipFill>
          <a:blip r:embed="rId6"/>
          <a:stretch>
            <a:fillRect/>
          </a:stretch>
        </p:blipFill>
        <p:spPr>
          <a:xfrm>
            <a:off x="899699" y="1008252"/>
            <a:ext cx="3897588" cy="1281496"/>
          </a:xfrm>
          <a:prstGeom prst="rect">
            <a:avLst/>
          </a:prstGeom>
        </p:spPr>
      </p:pic>
      <p:pic>
        <p:nvPicPr>
          <p:cNvPr id="13" name="图片 12">
            <a:extLst>
              <a:ext uri="{FF2B5EF4-FFF2-40B4-BE49-F238E27FC236}">
                <a16:creationId xmlns:a16="http://schemas.microsoft.com/office/drawing/2014/main" id="{5A3D476C-0C2B-42E5-9DBD-59BFA7D31B4A}"/>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33186" y="4427338"/>
            <a:ext cx="2781627" cy="2077094"/>
          </a:xfrm>
          <a:prstGeom prst="rect">
            <a:avLst/>
          </a:prstGeom>
        </p:spPr>
      </p:pic>
      <p:pic>
        <p:nvPicPr>
          <p:cNvPr id="15" name="图片 14">
            <a:extLst>
              <a:ext uri="{FF2B5EF4-FFF2-40B4-BE49-F238E27FC236}">
                <a16:creationId xmlns:a16="http://schemas.microsoft.com/office/drawing/2014/main" id="{7880826E-E61F-45D9-8C11-62A753D5BC0D}"/>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055674" y="4427338"/>
            <a:ext cx="2810986" cy="2101776"/>
          </a:xfrm>
          <a:prstGeom prst="rect">
            <a:avLst/>
          </a:prstGeom>
        </p:spPr>
      </p:pic>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DC5970CC-E8FC-4E26-853F-7B1B0DF4CCFD}"/>
                  </a:ext>
                </a:extLst>
              </p:cNvPr>
              <p:cNvSpPr txBox="1"/>
              <p:nvPr/>
            </p:nvSpPr>
            <p:spPr>
              <a:xfrm>
                <a:off x="6135757" y="1006314"/>
                <a:ext cx="5605670" cy="5484130"/>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zh-CN" altLang="en-US" b="1" dirty="0">
                    <a:latin typeface="微软雅黑" panose="020B0503020204020204" pitchFamily="34" charset="-122"/>
                    <a:ea typeface="微软雅黑" panose="020B0503020204020204" pitchFamily="34" charset="-122"/>
                  </a:rPr>
                  <a:t>实验分析：</a:t>
                </a: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GAN</a:t>
                </a:r>
                <a:r>
                  <a:rPr lang="zh-CN" altLang="en-US" b="1" dirty="0">
                    <a:latin typeface="微软雅黑" panose="020B0503020204020204" pitchFamily="34" charset="-122"/>
                    <a:ea typeface="微软雅黑" panose="020B0503020204020204" pitchFamily="34" charset="-122"/>
                  </a:rPr>
                  <a:t>方法生成的样本比现存的所有生成器生成的样本质量都更好；</a:t>
                </a:r>
                <a:endParaRPr lang="en-US" altLang="zh-CN" b="1"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Ø"/>
                </a:pP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GAN</a:t>
                </a:r>
                <a:r>
                  <a:rPr lang="zh-CN" altLang="en-US" b="1" dirty="0">
                    <a:latin typeface="微软雅黑" panose="020B0503020204020204" pitchFamily="34" charset="-122"/>
                    <a:ea typeface="微软雅黑" panose="020B0503020204020204" pitchFamily="34" charset="-122"/>
                  </a:rPr>
                  <a:t>的优点：</a:t>
                </a:r>
                <a:endParaRPr lang="en-US" altLang="zh-CN" b="1" dirty="0">
                  <a:latin typeface="微软雅黑" panose="020B0503020204020204" pitchFamily="34" charset="-122"/>
                  <a:ea typeface="微软雅黑" panose="020B0503020204020204" pitchFamily="34" charset="-122"/>
                </a:endParaRPr>
              </a:p>
              <a:p>
                <a:pPr>
                  <a:lnSpc>
                    <a:spcPct val="150000"/>
                  </a:lnSpc>
                </a:pPr>
                <a:r>
                  <a:rPr lang="en-US" altLang="zh-CN" b="1" dirty="0">
                    <a:latin typeface="微软雅黑" panose="020B0503020204020204" pitchFamily="34" charset="-122"/>
                    <a:ea typeface="微软雅黑" panose="020B0503020204020204" pitchFamily="34" charset="-122"/>
                  </a:rPr>
                  <a:t>	</a:t>
                </a:r>
                <a:r>
                  <a:rPr lang="zh-CN" altLang="en-US" b="1" dirty="0">
                    <a:latin typeface="微软雅黑" panose="020B0503020204020204" pitchFamily="34" charset="-122"/>
                    <a:ea typeface="微软雅黑" panose="020B0503020204020204" pitchFamily="34" charset="-122"/>
                  </a:rPr>
                  <a:t>① 训练过程不需要效率较低的马尔科夫链方法；</a:t>
                </a:r>
                <a:endParaRPr lang="en-US" altLang="zh-CN" b="1" dirty="0">
                  <a:latin typeface="微软雅黑" panose="020B0503020204020204" pitchFamily="34" charset="-122"/>
                  <a:ea typeface="微软雅黑" panose="020B0503020204020204" pitchFamily="34" charset="-122"/>
                </a:endParaRPr>
              </a:p>
              <a:p>
                <a:pPr>
                  <a:lnSpc>
                    <a:spcPct val="150000"/>
                  </a:lnSpc>
                </a:pPr>
                <a:r>
                  <a:rPr lang="en-US" altLang="zh-CN" b="1" dirty="0">
                    <a:latin typeface="微软雅黑" panose="020B0503020204020204" pitchFamily="34" charset="-122"/>
                    <a:ea typeface="微软雅黑" panose="020B0503020204020204" pitchFamily="34" charset="-122"/>
                  </a:rPr>
                  <a:t>	</a:t>
                </a:r>
                <a:r>
                  <a:rPr lang="zh-CN" altLang="en-US" b="1" dirty="0">
                    <a:latin typeface="微软雅黑" panose="020B0503020204020204" pitchFamily="34" charset="-122"/>
                    <a:ea typeface="微软雅黑" panose="020B0503020204020204" pitchFamily="34" charset="-122"/>
                  </a:rPr>
                  <a:t>②有效解决了可建立自然性解释的数据的生成难题</a:t>
                </a:r>
                <a:r>
                  <a:rPr lang="en-US" altLang="zh-CN" b="1" dirty="0">
                    <a:latin typeface="微软雅黑" panose="020B0503020204020204" pitchFamily="34" charset="-122"/>
                    <a:ea typeface="微软雅黑" panose="020B0503020204020204" pitchFamily="34" charset="-122"/>
                  </a:rPr>
                  <a:t>.</a:t>
                </a:r>
                <a:r>
                  <a:rPr lang="zh-CN" altLang="en-US" b="1" dirty="0">
                    <a:latin typeface="微软雅黑" panose="020B0503020204020204" pitchFamily="34" charset="-122"/>
                    <a:ea typeface="微软雅黑" panose="020B0503020204020204" pitchFamily="34" charset="-122"/>
                  </a:rPr>
                  <a:t>尤其对于生成高维数据；</a:t>
                </a:r>
                <a:endParaRPr lang="en-US" altLang="zh-CN" b="1" dirty="0">
                  <a:latin typeface="微软雅黑" panose="020B0503020204020204" pitchFamily="34" charset="-122"/>
                  <a:ea typeface="微软雅黑" panose="020B0503020204020204" pitchFamily="34" charset="-122"/>
                </a:endParaRPr>
              </a:p>
              <a:p>
                <a:pPr>
                  <a:lnSpc>
                    <a:spcPct val="150000"/>
                  </a:lnSpc>
                </a:pPr>
                <a:r>
                  <a:rPr lang="en-US" altLang="zh-CN" b="1" dirty="0">
                    <a:latin typeface="微软雅黑" panose="020B0503020204020204" pitchFamily="34" charset="-122"/>
                    <a:ea typeface="微软雅黑" panose="020B0503020204020204" pitchFamily="34" charset="-122"/>
                  </a:rPr>
                  <a:t>	</a:t>
                </a:r>
                <a:r>
                  <a:rPr lang="zh-CN" altLang="en-US" b="1" dirty="0">
                    <a:latin typeface="微软雅黑" panose="020B0503020204020204" pitchFamily="34" charset="-122"/>
                    <a:ea typeface="微软雅黑" panose="020B0503020204020204" pitchFamily="34" charset="-122"/>
                  </a:rPr>
                  <a:t>③对抗训练方法摒弃了直接对真实数据的复制或平均</a:t>
                </a:r>
                <a:r>
                  <a:rPr lang="en-US" altLang="zh-CN" b="1" dirty="0">
                    <a:latin typeface="微软雅黑" panose="020B0503020204020204" pitchFamily="34" charset="-122"/>
                    <a:ea typeface="微软雅黑" panose="020B0503020204020204" pitchFamily="34" charset="-122"/>
                  </a:rPr>
                  <a:t>,</a:t>
                </a:r>
                <a:r>
                  <a:rPr lang="zh-CN" altLang="en-US" b="1" dirty="0">
                    <a:latin typeface="微软雅黑" panose="020B0503020204020204" pitchFamily="34" charset="-122"/>
                    <a:ea typeface="微软雅黑" panose="020B0503020204020204" pitchFamily="34" charset="-122"/>
                  </a:rPr>
                  <a:t>增加了生成样本的多样性</a:t>
                </a:r>
                <a:r>
                  <a:rPr lang="en-US" altLang="zh-CN" b="1" dirty="0">
                    <a:latin typeface="微软雅黑" panose="020B0503020204020204" pitchFamily="34" charset="-122"/>
                    <a:ea typeface="微软雅黑" panose="020B0503020204020204" pitchFamily="34" charset="-122"/>
                  </a:rPr>
                  <a:t>.</a:t>
                </a:r>
              </a:p>
              <a:p>
                <a:pPr marL="285750" indent="-285750">
                  <a:lnSpc>
                    <a:spcPct val="150000"/>
                  </a:lnSpc>
                  <a:buFont typeface="Wingdings" panose="05000000000000000000" pitchFamily="2" charset="2"/>
                  <a:buChar char="Ø"/>
                </a:pP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GAN</a:t>
                </a:r>
                <a:r>
                  <a:rPr lang="zh-CN" altLang="en-US" b="1" dirty="0">
                    <a:latin typeface="微软雅黑" panose="020B0503020204020204" pitchFamily="34" charset="-122"/>
                    <a:ea typeface="微软雅黑" panose="020B0503020204020204" pitchFamily="34" charset="-122"/>
                  </a:rPr>
                  <a:t>的缺点：</a:t>
                </a:r>
                <a:endParaRPr lang="en-US" altLang="zh-CN" b="1" dirty="0">
                  <a:latin typeface="微软雅黑" panose="020B0503020204020204" pitchFamily="34" charset="-122"/>
                  <a:ea typeface="微软雅黑" panose="020B0503020204020204" pitchFamily="34" charset="-122"/>
                </a:endParaRPr>
              </a:p>
              <a:p>
                <a:pPr>
                  <a:lnSpc>
                    <a:spcPct val="150000"/>
                  </a:lnSpc>
                </a:pPr>
                <a:r>
                  <a:rPr lang="en-US" altLang="zh-CN" b="1" dirty="0">
                    <a:latin typeface="微软雅黑" panose="020B0503020204020204" pitchFamily="34" charset="-122"/>
                    <a:ea typeface="微软雅黑" panose="020B0503020204020204" pitchFamily="34" charset="-122"/>
                  </a:rPr>
                  <a:t>	</a:t>
                </a:r>
                <a:r>
                  <a:rPr lang="zh-CN" altLang="en-US" b="1" dirty="0">
                    <a:latin typeface="微软雅黑" panose="020B0503020204020204" pitchFamily="34" charset="-122"/>
                    <a:ea typeface="微软雅黑" panose="020B0503020204020204" pitchFamily="34" charset="-122"/>
                  </a:rPr>
                  <a:t>① 无法显式地表示</a:t>
                </a:r>
                <a14:m>
                  <m:oMath xmlns:m="http://schemas.openxmlformats.org/officeDocument/2006/math">
                    <m:sSub>
                      <m:sSubPr>
                        <m:ctrlPr>
                          <a:rPr lang="en-US" altLang="zh-CN" b="1" i="1" smtClean="0">
                            <a:latin typeface="Cambria Math" panose="02040503050406030204" pitchFamily="18" charset="0"/>
                            <a:ea typeface="微软雅黑" panose="020B0503020204020204" pitchFamily="34" charset="-122"/>
                          </a:rPr>
                        </m:ctrlPr>
                      </m:sSubPr>
                      <m:e>
                        <m:r>
                          <a:rPr lang="en-US" altLang="zh-CN" b="1" i="1" smtClean="0">
                            <a:latin typeface="Cambria Math" panose="02040503050406030204" pitchFamily="18" charset="0"/>
                            <a:ea typeface="微软雅黑" panose="020B0503020204020204" pitchFamily="34" charset="-122"/>
                          </a:rPr>
                          <m:t>𝑷</m:t>
                        </m:r>
                      </m:e>
                      <m:sub>
                        <m:r>
                          <m:rPr>
                            <m:sty m:val="p"/>
                          </m:rPr>
                          <a:rPr lang="en-US" altLang="zh-CN" b="1" i="1">
                            <a:latin typeface="Cambria Math" panose="02040503050406030204" pitchFamily="18" charset="0"/>
                            <a:ea typeface="微软雅黑" panose="020B0503020204020204" pitchFamily="34" charset="-122"/>
                          </a:rPr>
                          <m:t>g</m:t>
                        </m:r>
                      </m:sub>
                    </m:sSub>
                  </m:oMath>
                </a14:m>
                <a:r>
                  <a:rPr lang="zh-CN" altLang="en-US" b="1" dirty="0">
                    <a:latin typeface="微软雅黑" panose="020B0503020204020204" pitchFamily="34" charset="-122"/>
                    <a:ea typeface="微软雅黑" panose="020B0503020204020204" pitchFamily="34" charset="-122"/>
                  </a:rPr>
                  <a:t>；</a:t>
                </a:r>
                <a:endParaRPr lang="en-US" altLang="zh-CN" b="1" dirty="0">
                  <a:latin typeface="微软雅黑" panose="020B0503020204020204" pitchFamily="34" charset="-122"/>
                  <a:ea typeface="微软雅黑" panose="020B0503020204020204" pitchFamily="34" charset="-122"/>
                </a:endParaRPr>
              </a:p>
              <a:p>
                <a:pPr>
                  <a:lnSpc>
                    <a:spcPct val="150000"/>
                  </a:lnSpc>
                </a:pPr>
                <a:r>
                  <a:rPr lang="en-US" altLang="zh-CN" b="1" dirty="0">
                    <a:latin typeface="微软雅黑" panose="020B0503020204020204" pitchFamily="34" charset="-122"/>
                    <a:ea typeface="微软雅黑" panose="020B0503020204020204" pitchFamily="34" charset="-122"/>
                  </a:rPr>
                  <a:t>	</a:t>
                </a:r>
                <a:r>
                  <a:rPr lang="zh-CN" altLang="en-US" b="1" dirty="0">
                    <a:latin typeface="微软雅黑" panose="020B0503020204020204" pitchFamily="34" charset="-122"/>
                    <a:ea typeface="微软雅黑" panose="020B0503020204020204" pitchFamily="34" charset="-122"/>
                  </a:rPr>
                  <a:t>② 存在模式崩溃</a:t>
                </a:r>
                <a:r>
                  <a:rPr lang="en-US" altLang="zh-CN" b="1" dirty="0">
                    <a:latin typeface="微软雅黑" panose="020B0503020204020204" pitchFamily="34" charset="-122"/>
                    <a:ea typeface="微软雅黑" panose="020B0503020204020204" pitchFamily="34" charset="-122"/>
                  </a:rPr>
                  <a:t>(Collapse mode)</a:t>
                </a:r>
                <a:r>
                  <a:rPr lang="zh-CN" altLang="en-US" b="1" dirty="0">
                    <a:latin typeface="微软雅黑" panose="020B0503020204020204" pitchFamily="34" charset="-122"/>
                    <a:ea typeface="微软雅黑" panose="020B0503020204020204" pitchFamily="34" charset="-122"/>
                  </a:rPr>
                  <a:t>现象</a:t>
                </a:r>
                <a:r>
                  <a:rPr lang="en-US" altLang="zh-CN" b="1" dirty="0">
                    <a:latin typeface="微软雅黑" panose="020B0503020204020204" pitchFamily="34" charset="-122"/>
                    <a:ea typeface="微软雅黑" panose="020B0503020204020204" pitchFamily="34" charset="-122"/>
                  </a:rPr>
                  <a:t>,</a:t>
                </a:r>
                <a:r>
                  <a:rPr lang="zh-CN" altLang="en-US" b="1" dirty="0">
                    <a:latin typeface="微软雅黑" panose="020B0503020204020204" pitchFamily="34" charset="-122"/>
                    <a:ea typeface="微软雅黑" panose="020B0503020204020204" pitchFamily="34" charset="-122"/>
                  </a:rPr>
                  <a:t>可能生成多样的</a:t>
                </a:r>
                <a:r>
                  <a:rPr lang="en-US" altLang="zh-CN" b="1" dirty="0">
                    <a:latin typeface="微软雅黑" panose="020B0503020204020204" pitchFamily="34" charset="-122"/>
                    <a:ea typeface="微软雅黑" panose="020B0503020204020204" pitchFamily="34" charset="-122"/>
                  </a:rPr>
                  <a:t>,</a:t>
                </a:r>
                <a:r>
                  <a:rPr lang="zh-CN" altLang="en-US" b="1" dirty="0">
                    <a:latin typeface="微软雅黑" panose="020B0503020204020204" pitchFamily="34" charset="-122"/>
                    <a:ea typeface="微软雅黑" panose="020B0503020204020204" pitchFamily="34" charset="-122"/>
                  </a:rPr>
                  <a:t>但对于人类来说差异不大的样本；</a:t>
                </a:r>
                <a:endParaRPr lang="en-US" altLang="zh-CN" b="1" dirty="0">
                  <a:latin typeface="微软雅黑" panose="020B0503020204020204" pitchFamily="34" charset="-122"/>
                  <a:ea typeface="微软雅黑" panose="020B0503020204020204" pitchFamily="34" charset="-122"/>
                </a:endParaRPr>
              </a:p>
              <a:p>
                <a:pPr>
                  <a:lnSpc>
                    <a:spcPct val="150000"/>
                  </a:lnSpc>
                </a:pPr>
                <a:r>
                  <a:rPr lang="en-US" altLang="zh-CN" b="1" dirty="0">
                    <a:latin typeface="微软雅黑" panose="020B0503020204020204" pitchFamily="34" charset="-122"/>
                    <a:ea typeface="微软雅黑" panose="020B0503020204020204" pitchFamily="34" charset="-122"/>
                  </a:rPr>
                  <a:t>	</a:t>
                </a:r>
                <a:r>
                  <a:rPr lang="zh-CN" altLang="en-US" b="1" dirty="0">
                    <a:latin typeface="微软雅黑" panose="020B0503020204020204" pitchFamily="34" charset="-122"/>
                    <a:ea typeface="微软雅黑" panose="020B0503020204020204" pitchFamily="34" charset="-122"/>
                  </a:rPr>
                  <a:t>③ 两个对抗网络的同步不易把控</a:t>
                </a:r>
                <a:r>
                  <a:rPr lang="en-US" altLang="zh-CN" b="1" dirty="0">
                    <a:latin typeface="微软雅黑" panose="020B0503020204020204" pitchFamily="34" charset="-122"/>
                    <a:ea typeface="微软雅黑" panose="020B0503020204020204" pitchFamily="34" charset="-122"/>
                  </a:rPr>
                  <a:t>,</a:t>
                </a:r>
                <a:r>
                  <a:rPr lang="zh-CN" altLang="en-US" b="1" dirty="0">
                    <a:latin typeface="微软雅黑" panose="020B0503020204020204" pitchFamily="34" charset="-122"/>
                    <a:ea typeface="微软雅黑" panose="020B0503020204020204" pitchFamily="34" charset="-122"/>
                  </a:rPr>
                  <a:t>训练过程不稳定</a:t>
                </a:r>
                <a:endParaRPr lang="en-US" altLang="zh-CN" b="1" dirty="0">
                  <a:latin typeface="微软雅黑" panose="020B0503020204020204" pitchFamily="34" charset="-122"/>
                  <a:ea typeface="微软雅黑" panose="020B0503020204020204" pitchFamily="34" charset="-122"/>
                </a:endParaRPr>
              </a:p>
            </p:txBody>
          </p:sp>
        </mc:Choice>
        <mc:Fallback xmlns="">
          <p:sp>
            <p:nvSpPr>
              <p:cNvPr id="16" name="文本框 15">
                <a:extLst>
                  <a:ext uri="{FF2B5EF4-FFF2-40B4-BE49-F238E27FC236}">
                    <a16:creationId xmlns:a16="http://schemas.microsoft.com/office/drawing/2014/main" id="{DC5970CC-E8FC-4E26-853F-7B1B0DF4CCFD}"/>
                  </a:ext>
                </a:extLst>
              </p:cNvPr>
              <p:cNvSpPr txBox="1">
                <a:spLocks noRot="1" noChangeAspect="1" noMove="1" noResize="1" noEditPoints="1" noAdjustHandles="1" noChangeArrowheads="1" noChangeShapeType="1" noTextEdit="1"/>
              </p:cNvSpPr>
              <p:nvPr/>
            </p:nvSpPr>
            <p:spPr>
              <a:xfrm>
                <a:off x="6135757" y="1006314"/>
                <a:ext cx="5605670" cy="5484130"/>
              </a:xfrm>
              <a:prstGeom prst="rect">
                <a:avLst/>
              </a:prstGeom>
              <a:blipFill>
                <a:blip r:embed="rId9"/>
                <a:stretch>
                  <a:fillRect l="-979" r="-653" b="-77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411105683"/>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文本框 46"/>
          <p:cNvSpPr txBox="1"/>
          <p:nvPr/>
        </p:nvSpPr>
        <p:spPr>
          <a:xfrm>
            <a:off x="1220123" y="334738"/>
            <a:ext cx="10600816" cy="630942"/>
          </a:xfrm>
          <a:prstGeom prst="rect">
            <a:avLst/>
          </a:prstGeom>
          <a:noFill/>
        </p:spPr>
        <p:txBody>
          <a:bodyPr wrap="square" rtlCol="0">
            <a:spAutoFit/>
          </a:bodyPr>
          <a:lstStyle/>
          <a:p>
            <a:pPr defTabSz="914400">
              <a:defRPr/>
            </a:pPr>
            <a:r>
              <a:rPr lang="en-US" altLang="zh-CN" sz="3500" b="1" dirty="0">
                <a:solidFill>
                  <a:srgbClr val="0070C0"/>
                </a:solidFill>
                <a:latin typeface="微软雅黑" panose="020B0503020204020204" pitchFamily="34" charset="-122"/>
                <a:ea typeface="微软雅黑" panose="020B0503020204020204" pitchFamily="34" charset="-122"/>
              </a:rPr>
              <a:t>2.2 </a:t>
            </a:r>
            <a:r>
              <a:rPr lang="en-US" altLang="zh-CN" sz="2800"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DC-GAN</a:t>
            </a:r>
            <a:r>
              <a:rPr lang="zh-CN" altLang="en-US" sz="28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的卷积运算基础</a:t>
            </a:r>
            <a:endParaRPr lang="en-US" altLang="zh-CN" sz="28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30" name="图片 29"/>
          <p:cNvPicPr>
            <a:picLocks noChangeAspect="1"/>
          </p:cNvPicPr>
          <p:nvPr/>
        </p:nvPicPr>
        <p:blipFill>
          <a:blip r:embed="rId3"/>
          <a:stretch>
            <a:fillRect/>
          </a:stretch>
        </p:blipFill>
        <p:spPr>
          <a:xfrm>
            <a:off x="1524000" y="6683182"/>
            <a:ext cx="1581150" cy="174817"/>
          </a:xfrm>
          <a:prstGeom prst="rect">
            <a:avLst/>
          </a:prstGeom>
        </p:spPr>
      </p:pic>
      <p:pic>
        <p:nvPicPr>
          <p:cNvPr id="8" name="图片 7">
            <a:extLst>
              <a:ext uri="{FF2B5EF4-FFF2-40B4-BE49-F238E27FC236}">
                <a16:creationId xmlns:a16="http://schemas.microsoft.com/office/drawing/2014/main" id="{BA58311B-9494-4621-9D4D-6FE1FEB134B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6239" y="1366749"/>
            <a:ext cx="3762375" cy="3629025"/>
          </a:xfrm>
          <a:prstGeom prst="rect">
            <a:avLst/>
          </a:prstGeom>
        </p:spPr>
      </p:pic>
      <p:sp>
        <p:nvSpPr>
          <p:cNvPr id="9" name="文本框 8">
            <a:extLst>
              <a:ext uri="{FF2B5EF4-FFF2-40B4-BE49-F238E27FC236}">
                <a16:creationId xmlns:a16="http://schemas.microsoft.com/office/drawing/2014/main" id="{3A25FB34-2AA1-4C21-90AC-EC3DCE3EDB82}"/>
              </a:ext>
            </a:extLst>
          </p:cNvPr>
          <p:cNvSpPr txBox="1"/>
          <p:nvPr/>
        </p:nvSpPr>
        <p:spPr>
          <a:xfrm>
            <a:off x="957262" y="4968379"/>
            <a:ext cx="2714625" cy="1354217"/>
          </a:xfrm>
          <a:prstGeom prst="rect">
            <a:avLst/>
          </a:prstGeom>
          <a:noFill/>
        </p:spPr>
        <p:txBody>
          <a:bodyPr wrap="square" rtlCol="0">
            <a:spAutoFit/>
          </a:bodyPr>
          <a:lstStyle/>
          <a:p>
            <a:r>
              <a:rPr lang="en-US" altLang="zh-CN" b="1" dirty="0">
                <a:latin typeface="微软雅黑" panose="020B0503020204020204" pitchFamily="34" charset="-122"/>
                <a:ea typeface="微软雅黑" panose="020B0503020204020204" pitchFamily="34" charset="-122"/>
              </a:rPr>
              <a:t>		Convolution</a:t>
            </a:r>
          </a:p>
          <a:p>
            <a:pPr marL="285750" indent="-285750">
              <a:buFont typeface="Wingdings" panose="05000000000000000000" pitchFamily="2" charset="2"/>
              <a:buChar char="l"/>
            </a:pPr>
            <a:r>
              <a:rPr lang="zh-CN" altLang="en-US" sz="1600" b="1" dirty="0">
                <a:latin typeface="微软雅黑" panose="020B0503020204020204" pitchFamily="34" charset="-122"/>
                <a:ea typeface="微软雅黑" panose="020B0503020204020204" pitchFamily="34" charset="-122"/>
              </a:rPr>
              <a:t>特征输入：</a:t>
            </a:r>
            <a:r>
              <a:rPr lang="en-US" altLang="zh-CN" sz="1600" b="1" dirty="0">
                <a:latin typeface="Times New Roman" panose="02020603050405020304" pitchFamily="18" charset="0"/>
                <a:ea typeface="微软雅黑" panose="020B0503020204020204" pitchFamily="34" charset="-122"/>
                <a:cs typeface="Times New Roman" panose="02020603050405020304" pitchFamily="18" charset="0"/>
              </a:rPr>
              <a:t>5</a:t>
            </a:r>
            <a:r>
              <a:rPr lang="zh-CN" altLang="en-US" sz="1600" b="1"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600" b="1" dirty="0">
                <a:latin typeface="Times New Roman" panose="02020603050405020304" pitchFamily="18" charset="0"/>
                <a:ea typeface="微软雅黑" panose="020B0503020204020204" pitchFamily="34" charset="-122"/>
                <a:cs typeface="Times New Roman" panose="02020603050405020304" pitchFamily="18" charset="0"/>
              </a:rPr>
              <a:t>5</a:t>
            </a:r>
          </a:p>
          <a:p>
            <a:pPr marL="285750" indent="-285750">
              <a:buFont typeface="Wingdings" panose="05000000000000000000" pitchFamily="2" charset="2"/>
              <a:buChar char="l"/>
            </a:pPr>
            <a:r>
              <a:rPr lang="zh-CN" altLang="en-US" sz="1600" b="1" dirty="0">
                <a:latin typeface="微软雅黑" panose="020B0503020204020204" pitchFamily="34" charset="-122"/>
                <a:ea typeface="微软雅黑" panose="020B0503020204020204" pitchFamily="34" charset="-122"/>
              </a:rPr>
              <a:t>卷积核尺寸：</a:t>
            </a:r>
            <a:r>
              <a:rPr lang="en-US" altLang="zh-CN" sz="1600" b="1" dirty="0">
                <a:latin typeface="Times New Roman" panose="02020603050405020304" pitchFamily="18" charset="0"/>
                <a:ea typeface="微软雅黑" panose="020B0503020204020204" pitchFamily="34" charset="-122"/>
                <a:cs typeface="Times New Roman" panose="02020603050405020304" pitchFamily="18" charset="0"/>
              </a:rPr>
              <a:t>3</a:t>
            </a:r>
            <a:r>
              <a:rPr lang="zh-CN" altLang="en-US" sz="1600" b="1"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600" b="1" dirty="0">
                <a:latin typeface="Times New Roman" panose="02020603050405020304" pitchFamily="18" charset="0"/>
                <a:ea typeface="微软雅黑" panose="020B0503020204020204" pitchFamily="34" charset="-122"/>
                <a:cs typeface="Times New Roman" panose="02020603050405020304" pitchFamily="18" charset="0"/>
              </a:rPr>
              <a:t>3</a:t>
            </a:r>
          </a:p>
          <a:p>
            <a:pPr marL="285750" indent="-285750">
              <a:buFont typeface="Wingdings" panose="05000000000000000000" pitchFamily="2" charset="2"/>
              <a:buChar char="l"/>
            </a:pPr>
            <a:r>
              <a:rPr lang="zh-CN" altLang="en-US" sz="1600" b="1" dirty="0">
                <a:latin typeface="微软雅黑" panose="020B0503020204020204" pitchFamily="34" charset="-122"/>
                <a:ea typeface="微软雅黑" panose="020B0503020204020204" pitchFamily="34" charset="-122"/>
              </a:rPr>
              <a:t>移动步长：</a:t>
            </a:r>
            <a:r>
              <a:rPr lang="en-US" altLang="zh-CN" sz="1600" b="1" dirty="0">
                <a:latin typeface="Times New Roman" panose="02020603050405020304" pitchFamily="18" charset="0"/>
                <a:ea typeface="微软雅黑" panose="020B0503020204020204" pitchFamily="34" charset="-122"/>
                <a:cs typeface="Times New Roman" panose="02020603050405020304" pitchFamily="18" charset="0"/>
              </a:rPr>
              <a:t>2</a:t>
            </a:r>
          </a:p>
          <a:p>
            <a:pPr marL="285750" indent="-285750">
              <a:buFont typeface="Wingdings" panose="05000000000000000000" pitchFamily="2" charset="2"/>
              <a:buChar char="l"/>
            </a:pPr>
            <a:r>
              <a:rPr lang="en-US" altLang="zh-CN" sz="1600" b="1" dirty="0">
                <a:latin typeface="Times New Roman" panose="02020603050405020304" pitchFamily="18" charset="0"/>
                <a:ea typeface="微软雅黑" panose="020B0503020204020204" pitchFamily="34" charset="-122"/>
                <a:cs typeface="Times New Roman" panose="02020603050405020304" pitchFamily="18" charset="0"/>
              </a:rPr>
              <a:t>Padding: 1</a:t>
            </a:r>
            <a:endParaRPr lang="zh-CN" altLang="en-US" sz="1600"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4" name="文本框 13">
            <a:extLst>
              <a:ext uri="{FF2B5EF4-FFF2-40B4-BE49-F238E27FC236}">
                <a16:creationId xmlns:a16="http://schemas.microsoft.com/office/drawing/2014/main" id="{26888884-7D9A-4F8D-8DB8-259CD05FC89D}"/>
              </a:ext>
            </a:extLst>
          </p:cNvPr>
          <p:cNvSpPr txBox="1"/>
          <p:nvPr/>
        </p:nvSpPr>
        <p:spPr>
          <a:xfrm>
            <a:off x="4368248" y="4729950"/>
            <a:ext cx="2714625" cy="1631216"/>
          </a:xfrm>
          <a:prstGeom prst="rect">
            <a:avLst/>
          </a:prstGeom>
          <a:noFill/>
        </p:spPr>
        <p:txBody>
          <a:bodyPr wrap="square" rtlCol="0">
            <a:spAutoFit/>
          </a:bodyPr>
          <a:lstStyle/>
          <a:p>
            <a:r>
              <a:rPr lang="en-US" altLang="zh-CN" b="1" dirty="0">
                <a:latin typeface="微软雅黑" panose="020B0503020204020204" pitchFamily="34" charset="-122"/>
                <a:ea typeface="微软雅黑" panose="020B0503020204020204" pitchFamily="34" charset="-122"/>
              </a:rPr>
              <a:t>		 	Deconvolution</a:t>
            </a:r>
          </a:p>
          <a:p>
            <a:pPr marL="285750" indent="-285750">
              <a:buFont typeface="Wingdings" panose="05000000000000000000" pitchFamily="2" charset="2"/>
              <a:buChar char="l"/>
            </a:pPr>
            <a:r>
              <a:rPr lang="zh-CN" altLang="en-US" sz="1600" b="1" dirty="0">
                <a:latin typeface="微软雅黑" panose="020B0503020204020204" pitchFamily="34" charset="-122"/>
                <a:ea typeface="微软雅黑" panose="020B0503020204020204" pitchFamily="34" charset="-122"/>
              </a:rPr>
              <a:t>特征输入：</a:t>
            </a:r>
            <a:r>
              <a:rPr lang="en-US" altLang="zh-CN" sz="1600" b="1" dirty="0">
                <a:latin typeface="Times New Roman" panose="02020603050405020304" pitchFamily="18" charset="0"/>
                <a:ea typeface="微软雅黑" panose="020B0503020204020204" pitchFamily="34" charset="-122"/>
                <a:cs typeface="Times New Roman" panose="02020603050405020304" pitchFamily="18" charset="0"/>
              </a:rPr>
              <a:t>2</a:t>
            </a:r>
            <a:r>
              <a:rPr lang="zh-CN" altLang="en-US" sz="1600" b="1"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600" b="1" dirty="0">
                <a:latin typeface="Times New Roman" panose="02020603050405020304" pitchFamily="18" charset="0"/>
                <a:ea typeface="微软雅黑" panose="020B0503020204020204" pitchFamily="34" charset="-122"/>
                <a:cs typeface="Times New Roman" panose="02020603050405020304" pitchFamily="18" charset="0"/>
              </a:rPr>
              <a:t>2</a:t>
            </a:r>
          </a:p>
          <a:p>
            <a:pPr marL="285750" indent="-285750">
              <a:buFont typeface="Wingdings" panose="05000000000000000000" pitchFamily="2" charset="2"/>
              <a:buChar char="l"/>
            </a:pPr>
            <a:r>
              <a:rPr lang="zh-CN" altLang="en-US" sz="1600" b="1" dirty="0">
                <a:latin typeface="微软雅黑" panose="020B0503020204020204" pitchFamily="34" charset="-122"/>
                <a:ea typeface="微软雅黑" panose="020B0503020204020204" pitchFamily="34" charset="-122"/>
              </a:rPr>
              <a:t>卷积核尺寸：</a:t>
            </a:r>
            <a:r>
              <a:rPr lang="en-US" altLang="zh-CN" sz="1600" b="1" dirty="0">
                <a:latin typeface="Times New Roman" panose="02020603050405020304" pitchFamily="18" charset="0"/>
                <a:ea typeface="微软雅黑" panose="020B0503020204020204" pitchFamily="34" charset="-122"/>
                <a:cs typeface="Times New Roman" panose="02020603050405020304" pitchFamily="18" charset="0"/>
              </a:rPr>
              <a:t>3</a:t>
            </a:r>
            <a:r>
              <a:rPr lang="zh-CN" altLang="en-US" sz="1600" b="1"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600" b="1" dirty="0">
                <a:latin typeface="Times New Roman" panose="02020603050405020304" pitchFamily="18" charset="0"/>
                <a:ea typeface="微软雅黑" panose="020B0503020204020204" pitchFamily="34" charset="-122"/>
                <a:cs typeface="Times New Roman" panose="02020603050405020304" pitchFamily="18" charset="0"/>
              </a:rPr>
              <a:t>3</a:t>
            </a:r>
          </a:p>
          <a:p>
            <a:pPr marL="285750" indent="-285750">
              <a:buFont typeface="Wingdings" panose="05000000000000000000" pitchFamily="2" charset="2"/>
              <a:buChar char="l"/>
            </a:pPr>
            <a:r>
              <a:rPr lang="zh-CN" altLang="en-US" sz="1600" b="1" dirty="0">
                <a:latin typeface="微软雅黑" panose="020B0503020204020204" pitchFamily="34" charset="-122"/>
                <a:ea typeface="微软雅黑" panose="020B0503020204020204" pitchFamily="34" charset="-122"/>
              </a:rPr>
              <a:t>移动步长：</a:t>
            </a:r>
            <a:r>
              <a:rPr lang="en-US" altLang="zh-CN" sz="1600" b="1" dirty="0">
                <a:latin typeface="Times New Roman" panose="02020603050405020304" pitchFamily="18" charset="0"/>
                <a:ea typeface="微软雅黑" panose="020B0503020204020204" pitchFamily="34" charset="-122"/>
                <a:cs typeface="Times New Roman" panose="02020603050405020304" pitchFamily="18" charset="0"/>
              </a:rPr>
              <a:t>1</a:t>
            </a:r>
          </a:p>
          <a:p>
            <a:pPr marL="285750" indent="-285750">
              <a:buFont typeface="Wingdings" panose="05000000000000000000" pitchFamily="2" charset="2"/>
              <a:buChar char="l"/>
            </a:pPr>
            <a:r>
              <a:rPr lang="en-US" altLang="zh-CN" sz="1600" b="1" dirty="0">
                <a:latin typeface="Times New Roman" panose="02020603050405020304" pitchFamily="18" charset="0"/>
                <a:ea typeface="微软雅黑" panose="020B0503020204020204" pitchFamily="34" charset="-122"/>
                <a:cs typeface="Times New Roman" panose="02020603050405020304" pitchFamily="18" charset="0"/>
              </a:rPr>
              <a:t>Padding: 2</a:t>
            </a:r>
            <a:endParaRPr lang="zh-CN" altLang="en-US" sz="1600" b="1" dirty="0">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1030" name="Picture 6" descr="http://ww4.sinaimg.cn/large/8c2b2f6fjw1f99j2k89hlg209k0aq41i.gif">
            <a:extLst>
              <a:ext uri="{FF2B5EF4-FFF2-40B4-BE49-F238E27FC236}">
                <a16:creationId xmlns:a16="http://schemas.microsoft.com/office/drawing/2014/main" id="{7A7B36AF-B0CC-40D0-A7AE-C93AFDEB127B}"/>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4478614" y="1319123"/>
            <a:ext cx="3276600" cy="36766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ww1.sinaimg.cn/large/8c2b2f6fjw1f9aba7bh2ig20az0chwjq.gif">
            <a:extLst>
              <a:ext uri="{FF2B5EF4-FFF2-40B4-BE49-F238E27FC236}">
                <a16:creationId xmlns:a16="http://schemas.microsoft.com/office/drawing/2014/main" id="{84A4A237-10FC-48D6-98D0-171699C6C43F}"/>
              </a:ext>
            </a:extLst>
          </p:cNvPr>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8058564" y="719048"/>
            <a:ext cx="3762375" cy="4276725"/>
          </a:xfrm>
          <a:prstGeom prst="rect">
            <a:avLst/>
          </a:prstGeom>
          <a:noFill/>
          <a:extLst>
            <a:ext uri="{909E8E84-426E-40DD-AFC4-6F175D3DCCD1}">
              <a14:hiddenFill xmlns:a14="http://schemas.microsoft.com/office/drawing/2010/main">
                <a:solidFill>
                  <a:srgbClr val="FFFFFF"/>
                </a:solidFill>
              </a14:hiddenFill>
            </a:ext>
          </a:extLst>
        </p:spPr>
      </p:pic>
      <p:sp>
        <p:nvSpPr>
          <p:cNvPr id="19" name="文本框 18">
            <a:extLst>
              <a:ext uri="{FF2B5EF4-FFF2-40B4-BE49-F238E27FC236}">
                <a16:creationId xmlns:a16="http://schemas.microsoft.com/office/drawing/2014/main" id="{5EE2684A-B42D-4218-8971-BD4FF5787AE0}"/>
              </a:ext>
            </a:extLst>
          </p:cNvPr>
          <p:cNvSpPr txBox="1"/>
          <p:nvPr/>
        </p:nvSpPr>
        <p:spPr>
          <a:xfrm>
            <a:off x="7328452" y="5006949"/>
            <a:ext cx="4492487" cy="1354217"/>
          </a:xfrm>
          <a:prstGeom prst="rect">
            <a:avLst/>
          </a:prstGeom>
          <a:noFill/>
        </p:spPr>
        <p:txBody>
          <a:bodyPr wrap="square" rtlCol="0">
            <a:spAutoFit/>
          </a:bodyPr>
          <a:lstStyle/>
          <a:p>
            <a:r>
              <a:rPr lang="en-US" altLang="zh-CN" b="1" dirty="0">
                <a:latin typeface="微软雅黑" panose="020B0503020204020204" pitchFamily="34" charset="-122"/>
                <a:ea typeface="微软雅黑" panose="020B0503020204020204" pitchFamily="34" charset="-122"/>
              </a:rPr>
              <a:t>		</a:t>
            </a: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Fractionally </a:t>
            </a:r>
            <a:r>
              <a:rPr lang="en-US" altLang="zh-CN" b="1" dirty="0" err="1">
                <a:latin typeface="Times New Roman" panose="02020603050405020304" pitchFamily="18" charset="0"/>
                <a:ea typeface="微软雅黑" panose="020B0503020204020204" pitchFamily="34" charset="-122"/>
                <a:cs typeface="Times New Roman" panose="02020603050405020304" pitchFamily="18" charset="0"/>
              </a:rPr>
              <a:t>Strided</a:t>
            </a: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 Convolution</a:t>
            </a:r>
          </a:p>
          <a:p>
            <a:pPr marL="1200150" lvl="2" indent="-285750">
              <a:buFont typeface="Wingdings" panose="05000000000000000000" pitchFamily="2" charset="2"/>
              <a:buChar char="l"/>
            </a:pPr>
            <a:r>
              <a:rPr lang="zh-CN" altLang="en-US" sz="1600" b="1" dirty="0">
                <a:latin typeface="微软雅黑" panose="020B0503020204020204" pitchFamily="34" charset="-122"/>
                <a:ea typeface="微软雅黑" panose="020B0503020204020204" pitchFamily="34" charset="-122"/>
              </a:rPr>
              <a:t>特征输入：</a:t>
            </a:r>
            <a:r>
              <a:rPr lang="en-US" altLang="zh-CN" sz="1600" b="1" dirty="0">
                <a:latin typeface="Times New Roman" panose="02020603050405020304" pitchFamily="18" charset="0"/>
                <a:ea typeface="微软雅黑" panose="020B0503020204020204" pitchFamily="34" charset="-122"/>
                <a:cs typeface="Times New Roman" panose="02020603050405020304" pitchFamily="18" charset="0"/>
              </a:rPr>
              <a:t>5</a:t>
            </a:r>
            <a:r>
              <a:rPr lang="zh-CN" altLang="en-US" sz="1600" b="1"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600" b="1" dirty="0">
                <a:latin typeface="Times New Roman" panose="02020603050405020304" pitchFamily="18" charset="0"/>
                <a:ea typeface="微软雅黑" panose="020B0503020204020204" pitchFamily="34" charset="-122"/>
                <a:cs typeface="Times New Roman" panose="02020603050405020304" pitchFamily="18" charset="0"/>
              </a:rPr>
              <a:t>5</a:t>
            </a:r>
          </a:p>
          <a:p>
            <a:pPr marL="1200150" lvl="2" indent="-285750">
              <a:buFont typeface="Wingdings" panose="05000000000000000000" pitchFamily="2" charset="2"/>
              <a:buChar char="l"/>
            </a:pPr>
            <a:r>
              <a:rPr lang="zh-CN" altLang="en-US" sz="1600" b="1" dirty="0">
                <a:latin typeface="微软雅黑" panose="020B0503020204020204" pitchFamily="34" charset="-122"/>
                <a:ea typeface="微软雅黑" panose="020B0503020204020204" pitchFamily="34" charset="-122"/>
              </a:rPr>
              <a:t>卷积核尺寸：</a:t>
            </a:r>
            <a:r>
              <a:rPr lang="en-US" altLang="zh-CN" sz="1600" b="1" dirty="0">
                <a:latin typeface="Times New Roman" panose="02020603050405020304" pitchFamily="18" charset="0"/>
                <a:ea typeface="微软雅黑" panose="020B0503020204020204" pitchFamily="34" charset="-122"/>
                <a:cs typeface="Times New Roman" panose="02020603050405020304" pitchFamily="18" charset="0"/>
              </a:rPr>
              <a:t>3</a:t>
            </a:r>
            <a:r>
              <a:rPr lang="zh-CN" altLang="en-US" sz="1600" b="1"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600" b="1" dirty="0">
                <a:latin typeface="Times New Roman" panose="02020603050405020304" pitchFamily="18" charset="0"/>
                <a:ea typeface="微软雅黑" panose="020B0503020204020204" pitchFamily="34" charset="-122"/>
                <a:cs typeface="Times New Roman" panose="02020603050405020304" pitchFamily="18" charset="0"/>
              </a:rPr>
              <a:t>3</a:t>
            </a:r>
          </a:p>
          <a:p>
            <a:pPr marL="1200150" lvl="2" indent="-285750">
              <a:buFont typeface="Wingdings" panose="05000000000000000000" pitchFamily="2" charset="2"/>
              <a:buChar char="l"/>
            </a:pPr>
            <a:r>
              <a:rPr lang="zh-CN" altLang="en-US" sz="1600" b="1" dirty="0">
                <a:latin typeface="微软雅黑" panose="020B0503020204020204" pitchFamily="34" charset="-122"/>
                <a:ea typeface="微软雅黑" panose="020B0503020204020204" pitchFamily="34" charset="-122"/>
              </a:rPr>
              <a:t>移动步长：</a:t>
            </a:r>
            <a:r>
              <a:rPr lang="en-US" altLang="zh-CN" sz="1600" b="1" dirty="0">
                <a:latin typeface="Times New Roman" panose="02020603050405020304" pitchFamily="18" charset="0"/>
                <a:ea typeface="微软雅黑" panose="020B0503020204020204" pitchFamily="34" charset="-122"/>
                <a:cs typeface="Times New Roman" panose="02020603050405020304" pitchFamily="18" charset="0"/>
              </a:rPr>
              <a:t>1</a:t>
            </a:r>
          </a:p>
          <a:p>
            <a:pPr marL="1200150" lvl="2" indent="-285750">
              <a:buFont typeface="Wingdings" panose="05000000000000000000" pitchFamily="2" charset="2"/>
              <a:buChar char="l"/>
            </a:pPr>
            <a:r>
              <a:rPr lang="en-US" altLang="zh-CN" sz="1600" b="1" dirty="0">
                <a:latin typeface="Times New Roman" panose="02020603050405020304" pitchFamily="18" charset="0"/>
                <a:ea typeface="微软雅黑" panose="020B0503020204020204" pitchFamily="34" charset="-122"/>
                <a:cs typeface="Times New Roman" panose="02020603050405020304" pitchFamily="18" charset="0"/>
              </a:rPr>
              <a:t>Padding: 1</a:t>
            </a:r>
            <a:endParaRPr lang="zh-CN" altLang="en-US" sz="1600" b="1"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2294510015"/>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文本框 46"/>
          <p:cNvSpPr txBox="1"/>
          <p:nvPr/>
        </p:nvSpPr>
        <p:spPr>
          <a:xfrm>
            <a:off x="1220123" y="334738"/>
            <a:ext cx="10600816" cy="1061829"/>
          </a:xfrm>
          <a:prstGeom prst="rect">
            <a:avLst/>
          </a:prstGeom>
          <a:noFill/>
        </p:spPr>
        <p:txBody>
          <a:bodyPr wrap="square" rtlCol="0">
            <a:spAutoFit/>
          </a:bodyPr>
          <a:lstStyle/>
          <a:p>
            <a:pPr defTabSz="914400">
              <a:defRPr/>
            </a:pPr>
            <a:r>
              <a:rPr lang="en-US" altLang="zh-CN" sz="3500" b="1" dirty="0">
                <a:solidFill>
                  <a:srgbClr val="0070C0"/>
                </a:solidFill>
                <a:latin typeface="微软雅黑" panose="020B0503020204020204" pitchFamily="34" charset="-122"/>
                <a:ea typeface="微软雅黑" panose="020B0503020204020204" pitchFamily="34" charset="-122"/>
              </a:rPr>
              <a:t>2.2 </a:t>
            </a:r>
            <a:r>
              <a:rPr lang="en-US" altLang="zh-CN" sz="2800" i="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Unsupervised Representation Learning with Deep Convolutional Generative Adversarial Networks</a:t>
            </a:r>
          </a:p>
        </p:txBody>
      </p:sp>
      <p:pic>
        <p:nvPicPr>
          <p:cNvPr id="30" name="图片 29"/>
          <p:cNvPicPr>
            <a:picLocks noChangeAspect="1"/>
          </p:cNvPicPr>
          <p:nvPr/>
        </p:nvPicPr>
        <p:blipFill>
          <a:blip r:embed="rId3"/>
          <a:stretch>
            <a:fillRect/>
          </a:stretch>
        </p:blipFill>
        <p:spPr>
          <a:xfrm>
            <a:off x="1524000" y="6683182"/>
            <a:ext cx="1581150" cy="174817"/>
          </a:xfrm>
          <a:prstGeom prst="rect">
            <a:avLst/>
          </a:prstGeom>
        </p:spPr>
      </p:pic>
      <p:sp>
        <p:nvSpPr>
          <p:cNvPr id="5" name="文本框 4">
            <a:extLst>
              <a:ext uri="{FF2B5EF4-FFF2-40B4-BE49-F238E27FC236}">
                <a16:creationId xmlns:a16="http://schemas.microsoft.com/office/drawing/2014/main" id="{67E2773B-468B-4D70-ADD5-3C7240F83F0D}"/>
              </a:ext>
            </a:extLst>
          </p:cNvPr>
          <p:cNvSpPr txBox="1"/>
          <p:nvPr/>
        </p:nvSpPr>
        <p:spPr>
          <a:xfrm>
            <a:off x="417261" y="4980827"/>
            <a:ext cx="5930530" cy="369332"/>
          </a:xfrm>
          <a:prstGeom prst="rect">
            <a:avLst/>
          </a:prstGeom>
          <a:noFill/>
        </p:spPr>
        <p:txBody>
          <a:bodyPr wrap="square" rtlCol="0">
            <a:spAutoFit/>
          </a:bodyPr>
          <a:lstStyle/>
          <a:p>
            <a:r>
              <a:rPr lang="en-US" altLang="zh-CN" b="1" dirty="0">
                <a:latin typeface="Times New Roman" panose="02020603050405020304" pitchFamily="18" charset="0"/>
                <a:cs typeface="Times New Roman" panose="02020603050405020304" pitchFamily="18" charset="0"/>
              </a:rPr>
              <a:t>Figure 1: </a:t>
            </a:r>
            <a:r>
              <a:rPr lang="en-US" altLang="zh-CN" b="1" i="1" dirty="0">
                <a:latin typeface="Times New Roman" panose="02020603050405020304" pitchFamily="18" charset="0"/>
                <a:cs typeface="Times New Roman" panose="02020603050405020304" pitchFamily="18" charset="0"/>
              </a:rPr>
              <a:t>DCGAN generator used for LSUN scene modeling</a:t>
            </a:r>
            <a:endParaRPr lang="zh-CN" altLang="en-US" b="1" i="1" dirty="0">
              <a:latin typeface="Times New Roman" panose="02020603050405020304" pitchFamily="18" charset="0"/>
              <a:cs typeface="Times New Roman" panose="02020603050405020304" pitchFamily="18" charset="0"/>
            </a:endParaRPr>
          </a:p>
        </p:txBody>
      </p:sp>
      <p:pic>
        <p:nvPicPr>
          <p:cNvPr id="2" name="图片 1">
            <a:extLst>
              <a:ext uri="{FF2B5EF4-FFF2-40B4-BE49-F238E27FC236}">
                <a16:creationId xmlns:a16="http://schemas.microsoft.com/office/drawing/2014/main" id="{D2406AF8-0501-427F-ABB2-843E78B85B3C}"/>
              </a:ext>
            </a:extLst>
          </p:cNvPr>
          <p:cNvPicPr>
            <a:picLocks noChangeAspect="1"/>
          </p:cNvPicPr>
          <p:nvPr/>
        </p:nvPicPr>
        <p:blipFill>
          <a:blip r:embed="rId4"/>
          <a:stretch>
            <a:fillRect/>
          </a:stretch>
        </p:blipFill>
        <p:spPr>
          <a:xfrm>
            <a:off x="417261" y="2487566"/>
            <a:ext cx="5678094" cy="2320476"/>
          </a:xfrm>
          <a:prstGeom prst="rect">
            <a:avLst/>
          </a:prstGeom>
        </p:spPr>
      </p:pic>
      <p:sp>
        <p:nvSpPr>
          <p:cNvPr id="7" name="文本框 6">
            <a:extLst>
              <a:ext uri="{FF2B5EF4-FFF2-40B4-BE49-F238E27FC236}">
                <a16:creationId xmlns:a16="http://schemas.microsoft.com/office/drawing/2014/main" id="{FAE63984-C8A4-41A6-AEDD-557BABB0C893}"/>
              </a:ext>
            </a:extLst>
          </p:cNvPr>
          <p:cNvSpPr txBox="1"/>
          <p:nvPr/>
        </p:nvSpPr>
        <p:spPr>
          <a:xfrm>
            <a:off x="6665843" y="2251524"/>
            <a:ext cx="5526157" cy="3416320"/>
          </a:xfrm>
          <a:prstGeom prst="rect">
            <a:avLst/>
          </a:prstGeom>
          <a:noFill/>
        </p:spPr>
        <p:txBody>
          <a:bodyPr wrap="square" rtlCol="0">
            <a:spAutoFit/>
          </a:bodyPr>
          <a:lstStyle/>
          <a:p>
            <a:pPr marL="342900" indent="-342900">
              <a:lnSpc>
                <a:spcPct val="150000"/>
              </a:lnSpc>
              <a:buFont typeface="Wingdings" panose="05000000000000000000" pitchFamily="2" charset="2"/>
              <a:buChar char="Ø"/>
            </a:pPr>
            <a:r>
              <a:rPr lang="zh-CN" altLang="en-US" b="1" dirty="0">
                <a:latin typeface="微软雅黑" panose="020B0503020204020204" pitchFamily="34" charset="-122"/>
                <a:ea typeface="微软雅黑" panose="020B0503020204020204" pitchFamily="34" charset="-122"/>
                <a:cs typeface="Times New Roman" panose="02020603050405020304" pitchFamily="18" charset="0"/>
              </a:rPr>
              <a:t>将</a:t>
            </a: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pooling</a:t>
            </a:r>
            <a:r>
              <a:rPr lang="zh-CN" altLang="en-US" b="1" dirty="0">
                <a:latin typeface="微软雅黑" panose="020B0503020204020204" pitchFamily="34" charset="-122"/>
                <a:ea typeface="微软雅黑" panose="020B0503020204020204" pitchFamily="34" charset="-122"/>
                <a:cs typeface="Times New Roman" panose="02020603050405020304" pitchFamily="18" charset="0"/>
              </a:rPr>
              <a:t>层</a:t>
            </a: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convolutions</a:t>
            </a:r>
            <a:r>
              <a:rPr lang="zh-CN" altLang="en-US" b="1" dirty="0">
                <a:latin typeface="微软雅黑" panose="020B0503020204020204" pitchFamily="34" charset="-122"/>
                <a:ea typeface="微软雅黑" panose="020B0503020204020204" pitchFamily="34" charset="-122"/>
                <a:cs typeface="Times New Roman" panose="02020603050405020304" pitchFamily="18" charset="0"/>
              </a:rPr>
              <a:t>替代；</a:t>
            </a:r>
            <a:endParaRPr lang="en-US" altLang="zh-CN" b="1" dirty="0">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a:lnSpc>
                <a:spcPct val="150000"/>
              </a:lnSpc>
              <a:buFont typeface="Wingdings" panose="05000000000000000000" pitchFamily="2" charset="2"/>
              <a:buChar char="Ø"/>
            </a:pPr>
            <a:r>
              <a:rPr lang="zh-CN" altLang="it-IT" b="1" dirty="0">
                <a:latin typeface="微软雅黑" panose="020B0503020204020204" pitchFamily="34" charset="-122"/>
                <a:ea typeface="微软雅黑" panose="020B0503020204020204" pitchFamily="34" charset="-122"/>
              </a:rPr>
              <a:t>在</a:t>
            </a:r>
            <a:r>
              <a:rPr lang="zh-CN" altLang="en-US" b="1" dirty="0">
                <a:latin typeface="微软雅黑" panose="020B0503020204020204" pitchFamily="34" charset="-122"/>
                <a:ea typeface="微软雅黑" panose="020B0503020204020204" pitchFamily="34" charset="-122"/>
              </a:rPr>
              <a:t>生成器（</a:t>
            </a:r>
            <a:r>
              <a:rPr lang="it-IT" altLang="zh-CN" b="1" dirty="0">
                <a:latin typeface="Times New Roman" panose="02020603050405020304" pitchFamily="18" charset="0"/>
                <a:ea typeface="微软雅黑" panose="020B0503020204020204" pitchFamily="34" charset="-122"/>
                <a:cs typeface="Times New Roman" panose="02020603050405020304" pitchFamily="18" charset="0"/>
              </a:rPr>
              <a:t>Generator</a:t>
            </a: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it-IT" b="1" dirty="0">
                <a:latin typeface="微软雅黑" panose="020B0503020204020204" pitchFamily="34" charset="-122"/>
                <a:ea typeface="微软雅黑" panose="020B0503020204020204" pitchFamily="34" charset="-122"/>
              </a:rPr>
              <a:t>和</a:t>
            </a:r>
            <a:r>
              <a:rPr lang="zh-CN" altLang="en-US" b="1" dirty="0">
                <a:latin typeface="微软雅黑" panose="020B0503020204020204" pitchFamily="34" charset="-122"/>
                <a:ea typeface="微软雅黑" panose="020B0503020204020204" pitchFamily="34" charset="-122"/>
              </a:rPr>
              <a:t>判别器（</a:t>
            </a:r>
            <a:r>
              <a:rPr lang="it-IT" altLang="zh-CN" b="1" dirty="0">
                <a:latin typeface="Times New Roman" panose="02020603050405020304" pitchFamily="18" charset="0"/>
                <a:ea typeface="微软雅黑" panose="020B0503020204020204" pitchFamily="34" charset="-122"/>
                <a:cs typeface="Times New Roman" panose="02020603050405020304" pitchFamily="18" charset="0"/>
              </a:rPr>
              <a:t>Discriminator</a:t>
            </a: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it-IT" b="1" dirty="0">
                <a:latin typeface="微软雅黑" panose="020B0503020204020204" pitchFamily="34" charset="-122"/>
                <a:ea typeface="微软雅黑" panose="020B0503020204020204" pitchFamily="34" charset="-122"/>
              </a:rPr>
              <a:t>上都使用</a:t>
            </a:r>
            <a:r>
              <a:rPr lang="it-IT" altLang="zh-CN" b="1" dirty="0">
                <a:latin typeface="Times New Roman" panose="02020603050405020304" pitchFamily="18" charset="0"/>
                <a:ea typeface="微软雅黑" panose="020B0503020204020204" pitchFamily="34" charset="-122"/>
                <a:cs typeface="Times New Roman" panose="02020603050405020304" pitchFamily="18" charset="0"/>
              </a:rPr>
              <a:t>BatchNorm</a:t>
            </a:r>
            <a:r>
              <a:rPr lang="zh-CN" altLang="en-US" b="1" dirty="0">
                <a:latin typeface="微软雅黑" panose="020B0503020204020204" pitchFamily="34" charset="-122"/>
                <a:ea typeface="微软雅黑" panose="020B0503020204020204" pitchFamily="34" charset="-122"/>
              </a:rPr>
              <a:t>；</a:t>
            </a:r>
            <a:endParaRPr lang="en-US" altLang="zh-CN" b="1" dirty="0">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a:lnSpc>
                <a:spcPct val="150000"/>
              </a:lnSpc>
              <a:buFont typeface="Wingdings" panose="05000000000000000000" pitchFamily="2" charset="2"/>
              <a:buChar char="Ø"/>
            </a:pPr>
            <a:r>
              <a:rPr lang="zh-CN" altLang="en-US" b="1" dirty="0">
                <a:latin typeface="微软雅黑" panose="020B0503020204020204" pitchFamily="34" charset="-122"/>
                <a:ea typeface="微软雅黑" panose="020B0503020204020204" pitchFamily="34" charset="-122"/>
                <a:cs typeface="Times New Roman" panose="02020603050405020304" pitchFamily="18" charset="0"/>
              </a:rPr>
              <a:t>移除全连接层 ；</a:t>
            </a:r>
            <a:endParaRPr lang="en-US" altLang="zh-CN" b="1" dirty="0">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a:lnSpc>
                <a:spcPct val="150000"/>
              </a:lnSpc>
              <a:buFont typeface="Wingdings" panose="05000000000000000000" pitchFamily="2" charset="2"/>
              <a:buChar char="Ø"/>
            </a:pPr>
            <a:r>
              <a:rPr lang="zh-CN" altLang="en-US" b="1" dirty="0">
                <a:latin typeface="微软雅黑" panose="020B0503020204020204" pitchFamily="34" charset="-122"/>
                <a:ea typeface="微软雅黑" panose="020B0503020204020204" pitchFamily="34" charset="-122"/>
                <a:cs typeface="Times New Roman" panose="02020603050405020304" pitchFamily="18" charset="0"/>
              </a:rPr>
              <a:t>在</a:t>
            </a:r>
            <a:r>
              <a:rPr lang="zh-CN" altLang="en-US" b="1" dirty="0">
                <a:latin typeface="微软雅黑" panose="020B0503020204020204" pitchFamily="34" charset="-122"/>
                <a:ea typeface="微软雅黑" panose="020B0503020204020204" pitchFamily="34" charset="-122"/>
              </a:rPr>
              <a:t>生成器（</a:t>
            </a: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Generator</a:t>
            </a:r>
            <a:r>
              <a:rPr lang="zh-CN" altLang="en-US" b="1" dirty="0">
                <a:latin typeface="微软雅黑" panose="020B0503020204020204" pitchFamily="34" charset="-122"/>
                <a:ea typeface="微软雅黑" panose="020B0503020204020204" pitchFamily="34" charset="-122"/>
                <a:cs typeface="Times New Roman" panose="02020603050405020304" pitchFamily="18" charset="0"/>
              </a:rPr>
              <a:t>）上除了输出层外的所有层使用</a:t>
            </a: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ReLU</a:t>
            </a:r>
            <a:r>
              <a:rPr lang="zh-CN" altLang="en-US" b="1" dirty="0">
                <a:latin typeface="微软雅黑" panose="020B0503020204020204" pitchFamily="34" charset="-122"/>
                <a:ea typeface="微软雅黑" panose="020B0503020204020204" pitchFamily="34" charset="-122"/>
                <a:cs typeface="Times New Roman" panose="02020603050405020304" pitchFamily="18" charset="0"/>
              </a:rPr>
              <a:t>，输出层采用</a:t>
            </a: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tanh</a:t>
            </a:r>
            <a:r>
              <a:rPr lang="zh-CN" altLang="en-US" b="1" dirty="0">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b="1" dirty="0">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a:lnSpc>
                <a:spcPct val="150000"/>
              </a:lnSpc>
              <a:buFont typeface="Wingdings" panose="05000000000000000000" pitchFamily="2" charset="2"/>
              <a:buChar char="Ø"/>
            </a:pPr>
            <a:r>
              <a:rPr lang="zh-CN" altLang="en-US" b="1" dirty="0">
                <a:latin typeface="微软雅黑" panose="020B0503020204020204" pitchFamily="34" charset="-122"/>
                <a:ea typeface="微软雅黑" panose="020B0503020204020204" pitchFamily="34" charset="-122"/>
              </a:rPr>
              <a:t>在判别器（</a:t>
            </a: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Discriminator</a:t>
            </a:r>
            <a:r>
              <a:rPr lang="zh-CN" altLang="en-US" b="1" dirty="0">
                <a:latin typeface="微软雅黑" panose="020B0503020204020204" pitchFamily="34" charset="-122"/>
                <a:ea typeface="微软雅黑" panose="020B0503020204020204" pitchFamily="34" charset="-122"/>
              </a:rPr>
              <a:t>）的所有层上使用</a:t>
            </a:r>
            <a:r>
              <a:rPr lang="en-US" altLang="zh-CN" b="1" dirty="0" err="1">
                <a:latin typeface="Times New Roman" panose="02020603050405020304" pitchFamily="18" charset="0"/>
                <a:ea typeface="微软雅黑" panose="020B0503020204020204" pitchFamily="34" charset="-122"/>
                <a:cs typeface="Times New Roman" panose="02020603050405020304" pitchFamily="18" charset="0"/>
              </a:rPr>
              <a:t>LeakyReLU</a:t>
            </a:r>
            <a:r>
              <a:rPr lang="zh-CN" altLang="en-US" b="1" dirty="0">
                <a:latin typeface="微软雅黑" panose="020B0503020204020204" pitchFamily="34" charset="-122"/>
                <a:ea typeface="微软雅黑" panose="020B0503020204020204" pitchFamily="34" charset="-122"/>
              </a:rPr>
              <a:t>。</a:t>
            </a:r>
          </a:p>
        </p:txBody>
      </p:sp>
    </p:spTree>
    <p:extLst>
      <p:ext uri="{BB962C8B-B14F-4D97-AF65-F5344CB8AC3E}">
        <p14:creationId xmlns:p14="http://schemas.microsoft.com/office/powerpoint/2010/main" val="204379751"/>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文本框 46"/>
          <p:cNvSpPr txBox="1"/>
          <p:nvPr/>
        </p:nvSpPr>
        <p:spPr>
          <a:xfrm>
            <a:off x="1220123" y="334738"/>
            <a:ext cx="10188106" cy="630942"/>
          </a:xfrm>
          <a:prstGeom prst="rect">
            <a:avLst/>
          </a:prstGeom>
          <a:noFill/>
        </p:spPr>
        <p:txBody>
          <a:bodyPr wrap="square" rtlCol="0">
            <a:spAutoFit/>
          </a:bodyPr>
          <a:lstStyle/>
          <a:p>
            <a:pPr defTabSz="914400">
              <a:defRPr/>
            </a:pPr>
            <a:r>
              <a:rPr lang="en-US" altLang="zh-CN" sz="3500" b="1" dirty="0">
                <a:solidFill>
                  <a:srgbClr val="0070C0"/>
                </a:solidFill>
                <a:latin typeface="微软雅黑" panose="020B0503020204020204" pitchFamily="34" charset="-122"/>
                <a:ea typeface="微软雅黑" panose="020B0503020204020204" pitchFamily="34" charset="-122"/>
              </a:rPr>
              <a:t>2.2 </a:t>
            </a:r>
            <a:r>
              <a:rPr lang="en-US" altLang="zh-CN" sz="28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DC-GAN</a:t>
            </a:r>
            <a:r>
              <a:rPr lang="zh-CN" altLang="en-US" sz="28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训练细节</a:t>
            </a:r>
            <a:endParaRPr lang="en-US" altLang="zh-CN" sz="28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30" name="图片 29"/>
          <p:cNvPicPr>
            <a:picLocks noChangeAspect="1"/>
          </p:cNvPicPr>
          <p:nvPr/>
        </p:nvPicPr>
        <p:blipFill>
          <a:blip r:embed="rId3"/>
          <a:stretch>
            <a:fillRect/>
          </a:stretch>
        </p:blipFill>
        <p:spPr>
          <a:xfrm>
            <a:off x="1524000" y="6683182"/>
            <a:ext cx="1581150" cy="174817"/>
          </a:xfrm>
          <a:prstGeom prst="rect">
            <a:avLst/>
          </a:prstGeom>
        </p:spPr>
      </p:pic>
      <p:sp>
        <p:nvSpPr>
          <p:cNvPr id="3" name="文本框 2">
            <a:extLst>
              <a:ext uri="{FF2B5EF4-FFF2-40B4-BE49-F238E27FC236}">
                <a16:creationId xmlns:a16="http://schemas.microsoft.com/office/drawing/2014/main" id="{1AFB7A52-B6B9-4DD8-A9EC-13091E72C558}"/>
              </a:ext>
            </a:extLst>
          </p:cNvPr>
          <p:cNvSpPr txBox="1"/>
          <p:nvPr/>
        </p:nvSpPr>
        <p:spPr>
          <a:xfrm>
            <a:off x="5685183" y="1668044"/>
            <a:ext cx="6506817" cy="3416320"/>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zh-CN" altLang="en-US" b="1" dirty="0">
                <a:latin typeface="微软雅黑" panose="020B0503020204020204" pitchFamily="34" charset="-122"/>
                <a:ea typeface="微软雅黑" panose="020B0503020204020204" pitchFamily="34" charset="-122"/>
              </a:rPr>
              <a:t>预处理环节，将图像</a:t>
            </a:r>
            <a:r>
              <a:rPr lang="en-US" altLang="zh-CN" b="1" dirty="0">
                <a:latin typeface="微软雅黑" panose="020B0503020204020204" pitchFamily="34" charset="-122"/>
                <a:ea typeface="微软雅黑" panose="020B0503020204020204" pitchFamily="34" charset="-122"/>
              </a:rPr>
              <a:t>scale</a:t>
            </a:r>
            <a:r>
              <a:rPr lang="zh-CN" altLang="en-US" b="1" dirty="0">
                <a:latin typeface="微软雅黑" panose="020B0503020204020204" pitchFamily="34" charset="-122"/>
                <a:ea typeface="微软雅黑" panose="020B0503020204020204" pitchFamily="34" charset="-122"/>
              </a:rPr>
              <a:t>到</a:t>
            </a:r>
            <a:r>
              <a:rPr lang="en-US" altLang="zh-CN" b="1" dirty="0">
                <a:latin typeface="微软雅黑" panose="020B0503020204020204" pitchFamily="34" charset="-122"/>
                <a:ea typeface="微软雅黑" panose="020B0503020204020204" pitchFamily="34" charset="-122"/>
              </a:rPr>
              <a:t>tanh</a:t>
            </a:r>
            <a:r>
              <a:rPr lang="zh-CN" altLang="en-US" b="1" dirty="0">
                <a:latin typeface="微软雅黑" panose="020B0503020204020204" pitchFamily="34" charset="-122"/>
                <a:ea typeface="微软雅黑" panose="020B0503020204020204" pitchFamily="34" charset="-122"/>
              </a:rPr>
              <a:t>的</a:t>
            </a:r>
            <a:r>
              <a:rPr lang="en-US" altLang="zh-CN" b="1" dirty="0">
                <a:latin typeface="微软雅黑" panose="020B0503020204020204" pitchFamily="34" charset="-122"/>
                <a:ea typeface="微软雅黑" panose="020B0503020204020204" pitchFamily="34" charset="-122"/>
              </a:rPr>
              <a:t>[-1, 1]</a:t>
            </a:r>
            <a:r>
              <a:rPr lang="zh-CN" altLang="en-US" b="1" dirty="0">
                <a:latin typeface="微软雅黑" panose="020B0503020204020204" pitchFamily="34" charset="-122"/>
                <a:ea typeface="微软雅黑" panose="020B0503020204020204" pitchFamily="34" charset="-122"/>
              </a:rPr>
              <a:t>；</a:t>
            </a:r>
          </a:p>
          <a:p>
            <a:pPr marL="285750" indent="-285750">
              <a:lnSpc>
                <a:spcPct val="150000"/>
              </a:lnSpc>
              <a:buFont typeface="Wingdings" panose="05000000000000000000" pitchFamily="2" charset="2"/>
              <a:buChar char="Ø"/>
            </a:pPr>
            <a:r>
              <a:rPr lang="en-US" altLang="zh-CN" b="1" dirty="0">
                <a:latin typeface="微软雅黑" panose="020B0503020204020204" pitchFamily="34" charset="-122"/>
                <a:ea typeface="微软雅黑" panose="020B0503020204020204" pitchFamily="34" charset="-122"/>
              </a:rPr>
              <a:t>mini-batch</a:t>
            </a:r>
            <a:r>
              <a:rPr lang="zh-CN" altLang="en-US" b="1" dirty="0">
                <a:latin typeface="微软雅黑" panose="020B0503020204020204" pitchFamily="34" charset="-122"/>
                <a:ea typeface="微软雅黑" panose="020B0503020204020204" pitchFamily="34" charset="-122"/>
              </a:rPr>
              <a:t>训练，</a:t>
            </a:r>
            <a:r>
              <a:rPr lang="en-US" altLang="zh-CN" b="1" dirty="0">
                <a:latin typeface="微软雅黑" panose="020B0503020204020204" pitchFamily="34" charset="-122"/>
                <a:ea typeface="微软雅黑" panose="020B0503020204020204" pitchFamily="34" charset="-122"/>
              </a:rPr>
              <a:t>batch size</a:t>
            </a:r>
            <a:r>
              <a:rPr lang="zh-CN" altLang="en-US" b="1" dirty="0">
                <a:latin typeface="微软雅黑" panose="020B0503020204020204" pitchFamily="34" charset="-122"/>
                <a:ea typeface="微软雅黑" panose="020B0503020204020204" pitchFamily="34" charset="-122"/>
              </a:rPr>
              <a:t>是</a:t>
            </a:r>
            <a:r>
              <a:rPr lang="en-US" altLang="zh-CN" b="1" dirty="0">
                <a:latin typeface="微软雅黑" panose="020B0503020204020204" pitchFamily="34" charset="-122"/>
                <a:ea typeface="微软雅黑" panose="020B0503020204020204" pitchFamily="34" charset="-122"/>
              </a:rPr>
              <a:t>128</a:t>
            </a:r>
            <a:r>
              <a:rPr lang="zh-CN" altLang="en-US" b="1" dirty="0">
                <a:latin typeface="微软雅黑" panose="020B0503020204020204" pitchFamily="34" charset="-122"/>
                <a:ea typeface="微软雅黑" panose="020B0503020204020204" pitchFamily="34" charset="-122"/>
              </a:rPr>
              <a:t>；</a:t>
            </a:r>
            <a:endParaRPr lang="en-US" altLang="zh-CN" b="1"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Ø"/>
            </a:pPr>
            <a:r>
              <a:rPr lang="zh-CN" altLang="en-US" b="1" dirty="0">
                <a:latin typeface="微软雅黑" panose="020B0503020204020204" pitchFamily="34" charset="-122"/>
                <a:ea typeface="微软雅黑" panose="020B0503020204020204" pitchFamily="34" charset="-122"/>
              </a:rPr>
              <a:t>所有的参数初始化由</a:t>
            </a:r>
            <a:r>
              <a:rPr lang="en-US" altLang="zh-CN" b="1" dirty="0">
                <a:latin typeface="微软雅黑" panose="020B0503020204020204" pitchFamily="34" charset="-122"/>
                <a:ea typeface="微软雅黑" panose="020B0503020204020204" pitchFamily="34" charset="-122"/>
              </a:rPr>
              <a:t>(0, 0.02)</a:t>
            </a:r>
            <a:r>
              <a:rPr lang="zh-CN" altLang="en-US" b="1" dirty="0">
                <a:latin typeface="微软雅黑" panose="020B0503020204020204" pitchFamily="34" charset="-122"/>
                <a:ea typeface="微软雅黑" panose="020B0503020204020204" pitchFamily="34" charset="-122"/>
              </a:rPr>
              <a:t>的正态分布中随即得到；</a:t>
            </a:r>
          </a:p>
          <a:p>
            <a:pPr marL="285750" indent="-285750">
              <a:lnSpc>
                <a:spcPct val="150000"/>
              </a:lnSpc>
              <a:buFont typeface="Wingdings" panose="05000000000000000000" pitchFamily="2" charset="2"/>
              <a:buChar char="Ø"/>
            </a:pPr>
            <a:r>
              <a:rPr lang="en-US" altLang="zh-CN" b="1" dirty="0">
                <a:latin typeface="微软雅黑" panose="020B0503020204020204" pitchFamily="34" charset="-122"/>
                <a:ea typeface="微软雅黑" panose="020B0503020204020204" pitchFamily="34" charset="-122"/>
              </a:rPr>
              <a:t>LeakyReLU</a:t>
            </a:r>
            <a:r>
              <a:rPr lang="zh-CN" altLang="en-US" b="1" dirty="0">
                <a:latin typeface="微软雅黑" panose="020B0503020204020204" pitchFamily="34" charset="-122"/>
                <a:ea typeface="微软雅黑" panose="020B0503020204020204" pitchFamily="34" charset="-122"/>
              </a:rPr>
              <a:t>的斜率是</a:t>
            </a:r>
            <a:r>
              <a:rPr lang="en-US" altLang="zh-CN" b="1" dirty="0">
                <a:latin typeface="微软雅黑" panose="020B0503020204020204" pitchFamily="34" charset="-122"/>
                <a:ea typeface="微软雅黑" panose="020B0503020204020204" pitchFamily="34" charset="-122"/>
              </a:rPr>
              <a:t>0.2</a:t>
            </a:r>
            <a:r>
              <a:rPr lang="zh-CN" altLang="en-US" b="1" dirty="0">
                <a:latin typeface="微软雅黑" panose="020B0503020204020204" pitchFamily="34" charset="-122"/>
                <a:ea typeface="微软雅黑" panose="020B0503020204020204" pitchFamily="34" charset="-122"/>
              </a:rPr>
              <a:t>；</a:t>
            </a:r>
            <a:endParaRPr lang="en-US" altLang="zh-CN" b="1"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Ø"/>
            </a:pPr>
            <a:r>
              <a:rPr lang="zh-CN" altLang="en-US" b="1" dirty="0">
                <a:latin typeface="微软雅黑" panose="020B0503020204020204" pitchFamily="34" charset="-122"/>
                <a:ea typeface="微软雅黑" panose="020B0503020204020204" pitchFamily="34" charset="-122"/>
              </a:rPr>
              <a:t>虽然之前的</a:t>
            </a:r>
            <a:r>
              <a:rPr lang="en-US" altLang="zh-CN" b="1" dirty="0">
                <a:latin typeface="微软雅黑" panose="020B0503020204020204" pitchFamily="34" charset="-122"/>
                <a:ea typeface="微软雅黑" panose="020B0503020204020204" pitchFamily="34" charset="-122"/>
              </a:rPr>
              <a:t>GAN</a:t>
            </a:r>
            <a:r>
              <a:rPr lang="zh-CN" altLang="en-US" b="1" dirty="0">
                <a:latin typeface="微软雅黑" panose="020B0503020204020204" pitchFamily="34" charset="-122"/>
                <a:ea typeface="微软雅黑" panose="020B0503020204020204" pitchFamily="34" charset="-122"/>
              </a:rPr>
              <a:t>使用</a:t>
            </a:r>
            <a:r>
              <a:rPr lang="en-US" altLang="zh-CN" b="1" dirty="0">
                <a:latin typeface="微软雅黑" panose="020B0503020204020204" pitchFamily="34" charset="-122"/>
                <a:ea typeface="微软雅黑" panose="020B0503020204020204" pitchFamily="34" charset="-122"/>
              </a:rPr>
              <a:t>momentum</a:t>
            </a:r>
            <a:r>
              <a:rPr lang="zh-CN" altLang="en-US" b="1" dirty="0">
                <a:latin typeface="微软雅黑" panose="020B0503020204020204" pitchFamily="34" charset="-122"/>
                <a:ea typeface="微软雅黑" panose="020B0503020204020204" pitchFamily="34" charset="-122"/>
              </a:rPr>
              <a:t>来加速训练，</a:t>
            </a:r>
            <a:r>
              <a:rPr lang="en-US" altLang="zh-CN" b="1" dirty="0">
                <a:latin typeface="微软雅黑" panose="020B0503020204020204" pitchFamily="34" charset="-122"/>
                <a:ea typeface="微软雅黑" panose="020B0503020204020204" pitchFamily="34" charset="-122"/>
              </a:rPr>
              <a:t>DCGAN</a:t>
            </a:r>
            <a:r>
              <a:rPr lang="zh-CN" altLang="en-US" b="1" dirty="0">
                <a:latin typeface="微软雅黑" panose="020B0503020204020204" pitchFamily="34" charset="-122"/>
                <a:ea typeface="微软雅黑" panose="020B0503020204020204" pitchFamily="34" charset="-122"/>
              </a:rPr>
              <a:t>使用调好超参的</a:t>
            </a:r>
            <a:r>
              <a:rPr lang="en-US" altLang="zh-CN" b="1" dirty="0">
                <a:latin typeface="微软雅黑" panose="020B0503020204020204" pitchFamily="34" charset="-122"/>
                <a:ea typeface="微软雅黑" panose="020B0503020204020204" pitchFamily="34" charset="-122"/>
              </a:rPr>
              <a:t>Adam optimizer</a:t>
            </a:r>
            <a:r>
              <a:rPr lang="zh-CN" altLang="en-US" b="1" dirty="0">
                <a:latin typeface="微软雅黑" panose="020B0503020204020204" pitchFamily="34" charset="-122"/>
                <a:ea typeface="微软雅黑" panose="020B0503020204020204" pitchFamily="34" charset="-122"/>
              </a:rPr>
              <a:t>；</a:t>
            </a:r>
          </a:p>
          <a:p>
            <a:pPr marL="285750" indent="-285750">
              <a:lnSpc>
                <a:spcPct val="150000"/>
              </a:lnSpc>
              <a:buFont typeface="Wingdings" panose="05000000000000000000" pitchFamily="2" charset="2"/>
              <a:buChar char="Ø"/>
            </a:pPr>
            <a:r>
              <a:rPr lang="zh-CN" altLang="en-US" b="1" dirty="0">
                <a:latin typeface="微软雅黑" panose="020B0503020204020204" pitchFamily="34" charset="-122"/>
                <a:ea typeface="微软雅黑" panose="020B0503020204020204" pitchFamily="34" charset="-122"/>
              </a:rPr>
              <a:t>学习率</a:t>
            </a:r>
            <a:r>
              <a:rPr lang="en-US" altLang="zh-CN" b="1" dirty="0">
                <a:latin typeface="微软雅黑" panose="020B0503020204020204" pitchFamily="34" charset="-122"/>
                <a:ea typeface="微软雅黑" panose="020B0503020204020204" pitchFamily="34" charset="-122"/>
              </a:rPr>
              <a:t>learning rate=0.0002</a:t>
            </a:r>
            <a:r>
              <a:rPr lang="zh-CN" altLang="en-US" b="1" dirty="0">
                <a:latin typeface="微软雅黑" panose="020B0503020204020204" pitchFamily="34" charset="-122"/>
                <a:ea typeface="微软雅黑" panose="020B0503020204020204" pitchFamily="34" charset="-122"/>
              </a:rPr>
              <a:t>；</a:t>
            </a:r>
            <a:endParaRPr lang="en-US" altLang="zh-CN" b="1"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Ø"/>
            </a:pPr>
            <a:r>
              <a:rPr lang="zh-CN" altLang="en-US" b="1" dirty="0">
                <a:latin typeface="微软雅黑" panose="020B0503020204020204" pitchFamily="34" charset="-122"/>
                <a:ea typeface="微软雅黑" panose="020B0503020204020204" pitchFamily="34" charset="-122"/>
              </a:rPr>
              <a:t>将</a:t>
            </a:r>
            <a:r>
              <a:rPr lang="en-US" altLang="zh-CN" b="1" dirty="0">
                <a:latin typeface="微软雅黑" panose="020B0503020204020204" pitchFamily="34" charset="-122"/>
                <a:ea typeface="微软雅黑" panose="020B0503020204020204" pitchFamily="34" charset="-122"/>
              </a:rPr>
              <a:t>momentum</a:t>
            </a:r>
            <a:r>
              <a:rPr lang="zh-CN" altLang="en-US" b="1" dirty="0">
                <a:latin typeface="微软雅黑" panose="020B0503020204020204" pitchFamily="34" charset="-122"/>
                <a:ea typeface="微软雅黑" panose="020B0503020204020204" pitchFamily="34" charset="-122"/>
              </a:rPr>
              <a:t>参数</a:t>
            </a:r>
            <a:r>
              <a:rPr lang="en-US" altLang="zh-CN" b="1" dirty="0">
                <a:latin typeface="微软雅黑" panose="020B0503020204020204" pitchFamily="34" charset="-122"/>
                <a:ea typeface="微软雅黑" panose="020B0503020204020204" pitchFamily="34" charset="-122"/>
              </a:rPr>
              <a:t>beta</a:t>
            </a:r>
            <a:r>
              <a:rPr lang="zh-CN" altLang="en-US" b="1" dirty="0">
                <a:latin typeface="微软雅黑" panose="020B0503020204020204" pitchFamily="34" charset="-122"/>
                <a:ea typeface="微软雅黑" panose="020B0503020204020204" pitchFamily="34" charset="-122"/>
              </a:rPr>
              <a:t>从</a:t>
            </a:r>
            <a:r>
              <a:rPr lang="en-US" altLang="zh-CN" b="1" dirty="0">
                <a:latin typeface="微软雅黑" panose="020B0503020204020204" pitchFamily="34" charset="-122"/>
                <a:ea typeface="微软雅黑" panose="020B0503020204020204" pitchFamily="34" charset="-122"/>
              </a:rPr>
              <a:t>0.9</a:t>
            </a:r>
            <a:r>
              <a:rPr lang="zh-CN" altLang="en-US" b="1" dirty="0">
                <a:latin typeface="微软雅黑" panose="020B0503020204020204" pitchFamily="34" charset="-122"/>
                <a:ea typeface="微软雅黑" panose="020B0503020204020204" pitchFamily="34" charset="-122"/>
              </a:rPr>
              <a:t>降为</a:t>
            </a:r>
            <a:r>
              <a:rPr lang="en-US" altLang="zh-CN" b="1" dirty="0">
                <a:latin typeface="微软雅黑" panose="020B0503020204020204" pitchFamily="34" charset="-122"/>
                <a:ea typeface="微软雅黑" panose="020B0503020204020204" pitchFamily="34" charset="-122"/>
              </a:rPr>
              <a:t>0.5</a:t>
            </a:r>
            <a:r>
              <a:rPr lang="zh-CN" altLang="en-US" b="1" dirty="0">
                <a:latin typeface="微软雅黑" panose="020B0503020204020204" pitchFamily="34" charset="-122"/>
                <a:ea typeface="微软雅黑" panose="020B0503020204020204" pitchFamily="34" charset="-122"/>
              </a:rPr>
              <a:t>来防止震荡和不稳定。</a:t>
            </a:r>
          </a:p>
        </p:txBody>
      </p:sp>
      <p:pic>
        <p:nvPicPr>
          <p:cNvPr id="6" name="图片 5">
            <a:extLst>
              <a:ext uri="{FF2B5EF4-FFF2-40B4-BE49-F238E27FC236}">
                <a16:creationId xmlns:a16="http://schemas.microsoft.com/office/drawing/2014/main" id="{3FBCCCF4-446D-406D-8194-04172B0D63E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2765" y="1250600"/>
            <a:ext cx="5287626" cy="2471347"/>
          </a:xfrm>
          <a:prstGeom prst="rect">
            <a:avLst/>
          </a:prstGeom>
        </p:spPr>
      </p:pic>
      <p:pic>
        <p:nvPicPr>
          <p:cNvPr id="9" name="图片 8">
            <a:extLst>
              <a:ext uri="{FF2B5EF4-FFF2-40B4-BE49-F238E27FC236}">
                <a16:creationId xmlns:a16="http://schemas.microsoft.com/office/drawing/2014/main" id="{67D80B80-6FA2-4FED-9BEF-ED032E15D57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33406" y="3730728"/>
            <a:ext cx="5246985" cy="2506574"/>
          </a:xfrm>
          <a:prstGeom prst="rect">
            <a:avLst/>
          </a:prstGeom>
        </p:spPr>
      </p:pic>
    </p:spTree>
    <p:extLst>
      <p:ext uri="{BB962C8B-B14F-4D97-AF65-F5344CB8AC3E}">
        <p14:creationId xmlns:p14="http://schemas.microsoft.com/office/powerpoint/2010/main" val="221638007"/>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文本框 46"/>
          <p:cNvSpPr txBox="1"/>
          <p:nvPr/>
        </p:nvSpPr>
        <p:spPr>
          <a:xfrm>
            <a:off x="1220123" y="334738"/>
            <a:ext cx="10188106" cy="805092"/>
          </a:xfrm>
          <a:prstGeom prst="rect">
            <a:avLst/>
          </a:prstGeom>
          <a:noFill/>
        </p:spPr>
        <p:txBody>
          <a:bodyPr wrap="square" rtlCol="0">
            <a:spAutoFit/>
          </a:bodyPr>
          <a:lstStyle/>
          <a:p>
            <a:pPr>
              <a:lnSpc>
                <a:spcPct val="150000"/>
              </a:lnSpc>
            </a:pPr>
            <a:r>
              <a:rPr lang="en-US" altLang="zh-CN" sz="3500" b="1" dirty="0">
                <a:solidFill>
                  <a:srgbClr val="0070C0"/>
                </a:solidFill>
                <a:latin typeface="微软雅黑" panose="020B0503020204020204" pitchFamily="34" charset="-122"/>
                <a:ea typeface="微软雅黑" panose="020B0503020204020204" pitchFamily="34" charset="-122"/>
              </a:rPr>
              <a:t>2.3 </a:t>
            </a:r>
            <a:r>
              <a:rPr lang="en-US" altLang="zh-CN" sz="28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DC-GAN</a:t>
            </a:r>
            <a:r>
              <a:rPr lang="zh-CN" altLang="en-US" sz="28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总结</a:t>
            </a:r>
            <a:endParaRPr lang="en-US" altLang="zh-CN" sz="2800" b="1" dirty="0">
              <a:solidFill>
                <a:srgbClr val="0070C0"/>
              </a:solidFill>
              <a:latin typeface="Times New Roman" panose="02020603050405020304" pitchFamily="18" charset="0"/>
              <a:cs typeface="Times New Roman" panose="02020603050405020304" pitchFamily="18" charset="0"/>
            </a:endParaRPr>
          </a:p>
        </p:txBody>
      </p:sp>
      <p:pic>
        <p:nvPicPr>
          <p:cNvPr id="30" name="图片 29"/>
          <p:cNvPicPr>
            <a:picLocks noChangeAspect="1"/>
          </p:cNvPicPr>
          <p:nvPr/>
        </p:nvPicPr>
        <p:blipFill>
          <a:blip r:embed="rId3"/>
          <a:stretch>
            <a:fillRect/>
          </a:stretch>
        </p:blipFill>
        <p:spPr>
          <a:xfrm>
            <a:off x="1524000" y="6683182"/>
            <a:ext cx="1581150" cy="174817"/>
          </a:xfrm>
          <a:prstGeom prst="rect">
            <a:avLst/>
          </a:prstGeom>
        </p:spPr>
      </p:pic>
      <p:pic>
        <p:nvPicPr>
          <p:cNvPr id="3" name="图片 2">
            <a:extLst>
              <a:ext uri="{FF2B5EF4-FFF2-40B4-BE49-F238E27FC236}">
                <a16:creationId xmlns:a16="http://schemas.microsoft.com/office/drawing/2014/main" id="{B7EE1AF9-EC43-4042-BF58-7C55B5DA40F8}"/>
              </a:ext>
            </a:extLst>
          </p:cNvPr>
          <p:cNvPicPr>
            <a:picLocks noChangeAspect="1"/>
          </p:cNvPicPr>
          <p:nvPr/>
        </p:nvPicPr>
        <p:blipFill>
          <a:blip r:embed="rId4"/>
          <a:stretch>
            <a:fillRect/>
          </a:stretch>
        </p:blipFill>
        <p:spPr>
          <a:xfrm>
            <a:off x="316407" y="1781077"/>
            <a:ext cx="6120443" cy="1122177"/>
          </a:xfrm>
          <a:prstGeom prst="rect">
            <a:avLst/>
          </a:prstGeom>
        </p:spPr>
      </p:pic>
      <p:pic>
        <p:nvPicPr>
          <p:cNvPr id="4" name="图片 3">
            <a:extLst>
              <a:ext uri="{FF2B5EF4-FFF2-40B4-BE49-F238E27FC236}">
                <a16:creationId xmlns:a16="http://schemas.microsoft.com/office/drawing/2014/main" id="{FFF534F6-9BB0-4C8F-B6CB-A4BD19F2D91C}"/>
              </a:ext>
            </a:extLst>
          </p:cNvPr>
          <p:cNvPicPr>
            <a:picLocks noChangeAspect="1"/>
          </p:cNvPicPr>
          <p:nvPr/>
        </p:nvPicPr>
        <p:blipFill>
          <a:blip r:embed="rId5"/>
          <a:stretch>
            <a:fillRect/>
          </a:stretch>
        </p:blipFill>
        <p:spPr>
          <a:xfrm>
            <a:off x="316407" y="3666988"/>
            <a:ext cx="6120443" cy="2505540"/>
          </a:xfrm>
          <a:prstGeom prst="rect">
            <a:avLst/>
          </a:prstGeom>
        </p:spPr>
      </p:pic>
      <p:sp>
        <p:nvSpPr>
          <p:cNvPr id="5" name="文本框 4">
            <a:extLst>
              <a:ext uri="{FF2B5EF4-FFF2-40B4-BE49-F238E27FC236}">
                <a16:creationId xmlns:a16="http://schemas.microsoft.com/office/drawing/2014/main" id="{A67EAC69-51B7-4908-B1B7-9A09204E717E}"/>
              </a:ext>
            </a:extLst>
          </p:cNvPr>
          <p:cNvSpPr txBox="1"/>
          <p:nvPr/>
        </p:nvSpPr>
        <p:spPr>
          <a:xfrm>
            <a:off x="1673915" y="1442523"/>
            <a:ext cx="2862470" cy="338554"/>
          </a:xfrm>
          <a:prstGeom prst="rect">
            <a:avLst/>
          </a:prstGeom>
          <a:noFill/>
        </p:spPr>
        <p:txBody>
          <a:bodyPr wrap="square" rtlCol="0">
            <a:spAutoFit/>
          </a:bodyPr>
          <a:lstStyle/>
          <a:p>
            <a:r>
              <a:rPr lang="en-US" altLang="zh-CN" sz="1600" b="1" dirty="0">
                <a:latin typeface="Times New Roman" panose="02020603050405020304" pitchFamily="18" charset="0"/>
                <a:ea typeface="微软雅黑" panose="020B0503020204020204" pitchFamily="34" charset="-122"/>
                <a:cs typeface="Times New Roman" panose="02020603050405020304" pitchFamily="18" charset="0"/>
              </a:rPr>
              <a:t>Table 1</a:t>
            </a:r>
            <a:r>
              <a:rPr lang="zh-CN" altLang="en-US" sz="1600" b="1" dirty="0">
                <a:latin typeface="微软雅黑" panose="020B0503020204020204" pitchFamily="34" charset="-122"/>
                <a:ea typeface="微软雅黑" panose="020B0503020204020204" pitchFamily="34" charset="-122"/>
              </a:rPr>
              <a:t>：</a:t>
            </a:r>
            <a:r>
              <a:rPr lang="en-US" altLang="zh-CN" sz="1600" b="1" dirty="0">
                <a:latin typeface="Times New Roman" panose="02020603050405020304" pitchFamily="18" charset="0"/>
                <a:ea typeface="微软雅黑" panose="020B0503020204020204" pitchFamily="34" charset="-122"/>
                <a:cs typeface="Times New Roman" panose="02020603050405020304" pitchFamily="18" charset="0"/>
              </a:rPr>
              <a:t>CIFAR-10</a:t>
            </a:r>
            <a:r>
              <a:rPr lang="zh-CN" altLang="en-US" sz="1600" b="1" dirty="0">
                <a:latin typeface="微软雅黑" panose="020B0503020204020204" pitchFamily="34" charset="-122"/>
                <a:ea typeface="微软雅黑" panose="020B0503020204020204" pitchFamily="34" charset="-122"/>
              </a:rPr>
              <a:t>分类结果</a:t>
            </a:r>
          </a:p>
        </p:txBody>
      </p:sp>
      <p:sp>
        <p:nvSpPr>
          <p:cNvPr id="8" name="文本框 7">
            <a:extLst>
              <a:ext uri="{FF2B5EF4-FFF2-40B4-BE49-F238E27FC236}">
                <a16:creationId xmlns:a16="http://schemas.microsoft.com/office/drawing/2014/main" id="{DA7724AF-282E-4E1A-9A33-2791C7281E79}"/>
              </a:ext>
            </a:extLst>
          </p:cNvPr>
          <p:cNvSpPr txBox="1"/>
          <p:nvPr/>
        </p:nvSpPr>
        <p:spPr>
          <a:xfrm>
            <a:off x="1673915" y="3244631"/>
            <a:ext cx="2862470" cy="338554"/>
          </a:xfrm>
          <a:prstGeom prst="rect">
            <a:avLst/>
          </a:prstGeom>
          <a:noFill/>
        </p:spPr>
        <p:txBody>
          <a:bodyPr wrap="square" rtlCol="0">
            <a:spAutoFit/>
          </a:bodyPr>
          <a:lstStyle/>
          <a:p>
            <a:r>
              <a:rPr lang="en-US" altLang="zh-CN" sz="1600" b="1" dirty="0">
                <a:latin typeface="Times New Roman" panose="02020603050405020304" pitchFamily="18" charset="0"/>
                <a:ea typeface="微软雅黑" panose="020B0503020204020204" pitchFamily="34" charset="-122"/>
                <a:cs typeface="Times New Roman" panose="02020603050405020304" pitchFamily="18" charset="0"/>
              </a:rPr>
              <a:t>Table 2</a:t>
            </a:r>
            <a:r>
              <a:rPr lang="zh-CN" altLang="en-US" sz="1600" b="1" dirty="0">
                <a:latin typeface="微软雅黑" panose="020B0503020204020204" pitchFamily="34" charset="-122"/>
                <a:ea typeface="微软雅黑" panose="020B0503020204020204" pitchFamily="34" charset="-122"/>
              </a:rPr>
              <a:t>：</a:t>
            </a:r>
            <a:r>
              <a:rPr lang="en-US" altLang="zh-CN" sz="1600" b="1" dirty="0">
                <a:latin typeface="Times New Roman" panose="02020603050405020304" pitchFamily="18" charset="0"/>
                <a:ea typeface="微软雅黑" panose="020B0503020204020204" pitchFamily="34" charset="-122"/>
                <a:cs typeface="Times New Roman" panose="02020603050405020304" pitchFamily="18" charset="0"/>
              </a:rPr>
              <a:t>SVHN</a:t>
            </a:r>
            <a:r>
              <a:rPr lang="zh-CN" altLang="en-US" sz="1600" b="1" dirty="0">
                <a:latin typeface="微软雅黑" panose="020B0503020204020204" pitchFamily="34" charset="-122"/>
                <a:ea typeface="微软雅黑" panose="020B0503020204020204" pitchFamily="34" charset="-122"/>
              </a:rPr>
              <a:t>分类结果</a:t>
            </a:r>
          </a:p>
        </p:txBody>
      </p:sp>
      <p:sp>
        <p:nvSpPr>
          <p:cNvPr id="6" name="文本框 5">
            <a:extLst>
              <a:ext uri="{FF2B5EF4-FFF2-40B4-BE49-F238E27FC236}">
                <a16:creationId xmlns:a16="http://schemas.microsoft.com/office/drawing/2014/main" id="{E2FA5D5D-737A-401F-B147-9EB9887F65E1}"/>
              </a:ext>
            </a:extLst>
          </p:cNvPr>
          <p:cNvSpPr txBox="1"/>
          <p:nvPr/>
        </p:nvSpPr>
        <p:spPr>
          <a:xfrm>
            <a:off x="6730290" y="2374326"/>
            <a:ext cx="5461710" cy="2585323"/>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zh-CN" altLang="en-US" b="1" dirty="0">
                <a:latin typeface="微软雅黑" panose="020B0503020204020204" pitchFamily="34" charset="-122"/>
                <a:ea typeface="微软雅黑" panose="020B0503020204020204" pitchFamily="34" charset="-122"/>
              </a:rPr>
              <a:t>为</a:t>
            </a:r>
            <a:r>
              <a:rPr lang="en-US" altLang="zh-CN" b="1" dirty="0">
                <a:latin typeface="微软雅黑" panose="020B0503020204020204" pitchFamily="34" charset="-122"/>
                <a:ea typeface="微软雅黑" panose="020B0503020204020204" pitchFamily="34" charset="-122"/>
              </a:rPr>
              <a:t>CNN</a:t>
            </a:r>
            <a:r>
              <a:rPr lang="zh-CN" altLang="en-US" b="1" dirty="0">
                <a:latin typeface="微软雅黑" panose="020B0503020204020204" pitchFamily="34" charset="-122"/>
                <a:ea typeface="微软雅黑" panose="020B0503020204020204" pitchFamily="34" charset="-122"/>
              </a:rPr>
              <a:t>的网络拓扑结构设置了一系列的限制来使得它可以稳定的训练；</a:t>
            </a:r>
            <a:endParaRPr lang="en-US" altLang="zh-CN" b="1"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Ø"/>
            </a:pPr>
            <a:r>
              <a:rPr lang="zh-CN" altLang="en-US" b="1" dirty="0">
                <a:latin typeface="微软雅黑" panose="020B0503020204020204" pitchFamily="34" charset="-122"/>
                <a:ea typeface="微软雅黑" panose="020B0503020204020204" pitchFamily="34" charset="-122"/>
              </a:rPr>
              <a:t>使用得到的特征表示来进行图像分类，得到比较好的效果来验证生成的图像特征表示的表达能力</a:t>
            </a:r>
            <a:endParaRPr lang="en-US" altLang="zh-CN" b="1"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Ø"/>
            </a:pPr>
            <a:r>
              <a:rPr lang="zh-CN" altLang="en-US" b="1" dirty="0">
                <a:latin typeface="微软雅黑" panose="020B0503020204020204" pitchFamily="34" charset="-122"/>
                <a:ea typeface="微软雅黑" panose="020B0503020204020204" pitchFamily="34" charset="-122"/>
              </a:rPr>
              <a:t>对</a:t>
            </a: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GAN</a:t>
            </a:r>
            <a:r>
              <a:rPr lang="zh-CN" altLang="en-US" b="1" dirty="0">
                <a:latin typeface="微软雅黑" panose="020B0503020204020204" pitchFamily="34" charset="-122"/>
                <a:ea typeface="微软雅黑" panose="020B0503020204020204" pitchFamily="34" charset="-122"/>
              </a:rPr>
              <a:t>学习到的</a:t>
            </a: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filter</a:t>
            </a:r>
            <a:r>
              <a:rPr lang="zh-CN" altLang="en-US" b="1" dirty="0">
                <a:latin typeface="微软雅黑" panose="020B0503020204020204" pitchFamily="34" charset="-122"/>
                <a:ea typeface="微软雅黑" panose="020B0503020204020204" pitchFamily="34" charset="-122"/>
              </a:rPr>
              <a:t>进行了定性的分析。</a:t>
            </a:r>
            <a:endParaRPr lang="en-US" altLang="zh-CN" b="1"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Ø"/>
            </a:pPr>
            <a:r>
              <a:rPr lang="zh-CN" altLang="en-US" b="1" dirty="0">
                <a:latin typeface="微软雅黑" panose="020B0503020204020204" pitchFamily="34" charset="-122"/>
                <a:ea typeface="微软雅黑" panose="020B0503020204020204" pitchFamily="34" charset="-122"/>
              </a:rPr>
              <a:t>展示了生成的特征表示的向量计算特性。</a:t>
            </a:r>
            <a:endParaRPr lang="en-US" altLang="zh-CN"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629730020"/>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文本框 46"/>
          <p:cNvSpPr txBox="1"/>
          <p:nvPr/>
        </p:nvSpPr>
        <p:spPr>
          <a:xfrm>
            <a:off x="1220123" y="334738"/>
            <a:ext cx="10188106" cy="630942"/>
          </a:xfrm>
          <a:prstGeom prst="rect">
            <a:avLst/>
          </a:prstGeom>
          <a:noFill/>
        </p:spPr>
        <p:txBody>
          <a:bodyPr wrap="square" rtlCol="0">
            <a:spAutoFit/>
          </a:bodyPr>
          <a:lstStyle/>
          <a:p>
            <a:pPr defTabSz="914400">
              <a:defRPr/>
            </a:pPr>
            <a:r>
              <a:rPr lang="en-US" altLang="zh-CN" sz="3500" b="1" dirty="0">
                <a:solidFill>
                  <a:srgbClr val="0070C0"/>
                </a:solidFill>
                <a:latin typeface="微软雅黑" panose="020B0503020204020204" pitchFamily="34" charset="-122"/>
                <a:ea typeface="微软雅黑" panose="020B0503020204020204" pitchFamily="34" charset="-122"/>
              </a:rPr>
              <a:t>2.4 </a:t>
            </a:r>
            <a:r>
              <a:rPr lang="en-US" altLang="zh-CN" sz="28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GAN</a:t>
            </a:r>
            <a:r>
              <a:rPr lang="zh-CN" altLang="en-US" sz="28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的深入研究</a:t>
            </a:r>
            <a:endParaRPr lang="en-US" altLang="zh-CN" sz="28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30" name="图片 29"/>
          <p:cNvPicPr>
            <a:picLocks noChangeAspect="1"/>
          </p:cNvPicPr>
          <p:nvPr/>
        </p:nvPicPr>
        <p:blipFill>
          <a:blip r:embed="rId3"/>
          <a:stretch>
            <a:fillRect/>
          </a:stretch>
        </p:blipFill>
        <p:spPr>
          <a:xfrm>
            <a:off x="1524000" y="6683182"/>
            <a:ext cx="1581150" cy="174817"/>
          </a:xfrm>
          <a:prstGeom prst="rect">
            <a:avLst/>
          </a:prstGeom>
        </p:spPr>
      </p:pic>
      <p:sp>
        <p:nvSpPr>
          <p:cNvPr id="2" name="文本框 1">
            <a:extLst>
              <a:ext uri="{FF2B5EF4-FFF2-40B4-BE49-F238E27FC236}">
                <a16:creationId xmlns:a16="http://schemas.microsoft.com/office/drawing/2014/main" id="{BA88BF7A-3E10-4038-BACE-F2A218B51B3A}"/>
              </a:ext>
            </a:extLst>
          </p:cNvPr>
          <p:cNvSpPr txBox="1"/>
          <p:nvPr/>
        </p:nvSpPr>
        <p:spPr>
          <a:xfrm>
            <a:off x="940903" y="1444487"/>
            <a:ext cx="11131827" cy="400110"/>
          </a:xfrm>
          <a:prstGeom prst="rect">
            <a:avLst/>
          </a:prstGeom>
          <a:noFill/>
        </p:spPr>
        <p:txBody>
          <a:bodyPr wrap="square" rtlCol="0">
            <a:spAutoFit/>
          </a:bodyPr>
          <a:lstStyle/>
          <a:p>
            <a:pPr marL="285750" indent="-285750">
              <a:buFont typeface="Wingdings" panose="05000000000000000000" pitchFamily="2" charset="2"/>
              <a:buChar char="p"/>
            </a:pP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GAN</a:t>
            </a:r>
            <a:r>
              <a:rPr lang="zh-CN" altLang="en-US" b="1" dirty="0">
                <a:latin typeface="微软雅黑" panose="020B0503020204020204" pitchFamily="34" charset="-122"/>
                <a:ea typeface="微软雅黑" panose="020B0503020204020204" pitchFamily="34" charset="-122"/>
              </a:rPr>
              <a:t>的方法论：</a:t>
            </a:r>
            <a:r>
              <a:rPr lang="en-US" altLang="zh-CN" sz="20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《Towards Principled Methods for Training Generative Adversarial Networks》</a:t>
            </a:r>
          </a:p>
        </p:txBody>
      </p:sp>
      <p:sp>
        <p:nvSpPr>
          <p:cNvPr id="4" name="文本框 3">
            <a:extLst>
              <a:ext uri="{FF2B5EF4-FFF2-40B4-BE49-F238E27FC236}">
                <a16:creationId xmlns:a16="http://schemas.microsoft.com/office/drawing/2014/main" id="{8AC0532C-CAB2-48A0-9743-EC43FEC096B4}"/>
              </a:ext>
            </a:extLst>
          </p:cNvPr>
          <p:cNvSpPr txBox="1"/>
          <p:nvPr/>
        </p:nvSpPr>
        <p:spPr>
          <a:xfrm>
            <a:off x="940903" y="3421149"/>
            <a:ext cx="4903304" cy="400110"/>
          </a:xfrm>
          <a:prstGeom prst="rect">
            <a:avLst/>
          </a:prstGeom>
          <a:noFill/>
        </p:spPr>
        <p:txBody>
          <a:bodyPr wrap="square" rtlCol="0">
            <a:spAutoFit/>
          </a:bodyPr>
          <a:lstStyle/>
          <a:p>
            <a:pPr marL="285750" indent="-285750">
              <a:buFont typeface="Wingdings" panose="05000000000000000000" pitchFamily="2" charset="2"/>
              <a:buChar char="p"/>
            </a:pP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GAN</a:t>
            </a: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的进阶：</a:t>
            </a:r>
            <a:r>
              <a:rPr lang="en-US" altLang="zh-CN" sz="20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《Wasserstein GAN》</a:t>
            </a:r>
            <a:endParaRPr lang="zh-CN" altLang="en-US" sz="20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 name="文本框 4">
            <a:extLst>
              <a:ext uri="{FF2B5EF4-FFF2-40B4-BE49-F238E27FC236}">
                <a16:creationId xmlns:a16="http://schemas.microsoft.com/office/drawing/2014/main" id="{863C8B19-A241-4856-A8E9-C24913A7549A}"/>
              </a:ext>
            </a:extLst>
          </p:cNvPr>
          <p:cNvSpPr txBox="1"/>
          <p:nvPr/>
        </p:nvSpPr>
        <p:spPr>
          <a:xfrm>
            <a:off x="1630016" y="1948070"/>
            <a:ext cx="9778213" cy="1338828"/>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zh-CN" altLang="en-US" b="1" dirty="0">
                <a:latin typeface="微软雅黑" panose="020B0503020204020204" pitchFamily="34" charset="-122"/>
                <a:ea typeface="微软雅黑" panose="020B0503020204020204" pitchFamily="34" charset="-122"/>
              </a:rPr>
              <a:t>第一部分：介绍了原始</a:t>
            </a: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GAN</a:t>
            </a:r>
            <a:r>
              <a:rPr lang="zh-CN" altLang="en-US" b="1" dirty="0">
                <a:latin typeface="微软雅黑" panose="020B0503020204020204" pitchFamily="34" charset="-122"/>
                <a:ea typeface="微软雅黑" panose="020B0503020204020204" pitchFamily="34" charset="-122"/>
              </a:rPr>
              <a:t>存在的训练问题；</a:t>
            </a:r>
            <a:endParaRPr lang="en-US" altLang="zh-CN" b="1"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Ø"/>
            </a:pPr>
            <a:r>
              <a:rPr lang="zh-CN" altLang="en-US" b="1" dirty="0">
                <a:latin typeface="微软雅黑" panose="020B0503020204020204" pitchFamily="34" charset="-122"/>
                <a:ea typeface="微软雅黑" panose="020B0503020204020204" pitchFamily="34" charset="-122"/>
              </a:rPr>
              <a:t>第二部分：证明训练生成对抗网络严格的不稳定和饱和问题</a:t>
            </a:r>
            <a:endParaRPr lang="en-US" altLang="zh-CN" b="1"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Ø"/>
            </a:pPr>
            <a:r>
              <a:rPr lang="zh-CN" altLang="en-US" b="1" dirty="0">
                <a:latin typeface="微软雅黑" panose="020B0503020204020204" pitchFamily="34" charset="-122"/>
                <a:ea typeface="微软雅黑" panose="020B0503020204020204" pitchFamily="34" charset="-122"/>
              </a:rPr>
              <a:t>第三部分：考察了解决这些问题的实际和理论基础，同时引入了新的工具来研究这些问题。</a:t>
            </a:r>
          </a:p>
        </p:txBody>
      </p:sp>
      <p:sp>
        <p:nvSpPr>
          <p:cNvPr id="10" name="文本框 9">
            <a:extLst>
              <a:ext uri="{FF2B5EF4-FFF2-40B4-BE49-F238E27FC236}">
                <a16:creationId xmlns:a16="http://schemas.microsoft.com/office/drawing/2014/main" id="{7D1F76BB-92BB-4CE5-A390-8D0BA226ABE8}"/>
              </a:ext>
            </a:extLst>
          </p:cNvPr>
          <p:cNvSpPr txBox="1"/>
          <p:nvPr/>
        </p:nvSpPr>
        <p:spPr>
          <a:xfrm>
            <a:off x="1630016" y="3906806"/>
            <a:ext cx="9778213" cy="2169825"/>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zh-CN" altLang="en-US" b="1" dirty="0">
                <a:latin typeface="微软雅黑" panose="020B0503020204020204" pitchFamily="34" charset="-122"/>
                <a:ea typeface="微软雅黑" panose="020B0503020204020204" pitchFamily="34" charset="-122"/>
              </a:rPr>
              <a:t>彻底解决</a:t>
            </a: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GAN</a:t>
            </a:r>
            <a:r>
              <a:rPr lang="zh-CN" altLang="en-US" b="1" dirty="0">
                <a:latin typeface="微软雅黑" panose="020B0503020204020204" pitchFamily="34" charset="-122"/>
                <a:ea typeface="微软雅黑" panose="020B0503020204020204" pitchFamily="34" charset="-122"/>
              </a:rPr>
              <a:t>训练不稳定的问题，不再需要小心平衡生成器和判别器的训练程度</a:t>
            </a:r>
          </a:p>
          <a:p>
            <a:pPr marL="285750" indent="-285750">
              <a:lnSpc>
                <a:spcPct val="150000"/>
              </a:lnSpc>
              <a:buFont typeface="Wingdings" panose="05000000000000000000" pitchFamily="2" charset="2"/>
              <a:buChar char="Ø"/>
            </a:pPr>
            <a:r>
              <a:rPr lang="zh-CN" altLang="en-US" b="1" dirty="0">
                <a:latin typeface="微软雅黑" panose="020B0503020204020204" pitchFamily="34" charset="-122"/>
                <a:ea typeface="微软雅黑" panose="020B0503020204020204" pitchFamily="34" charset="-122"/>
              </a:rPr>
              <a:t>基本解决了</a:t>
            </a: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collapse mode</a:t>
            </a:r>
            <a:r>
              <a:rPr lang="zh-CN" altLang="en-US" b="1" dirty="0">
                <a:latin typeface="微软雅黑" panose="020B0503020204020204" pitchFamily="34" charset="-122"/>
                <a:ea typeface="微软雅黑" panose="020B0503020204020204" pitchFamily="34" charset="-122"/>
              </a:rPr>
              <a:t>（模式崩溃）的问题，确保了生成样本的多样性 </a:t>
            </a:r>
          </a:p>
          <a:p>
            <a:pPr marL="285750" indent="-285750">
              <a:lnSpc>
                <a:spcPct val="150000"/>
              </a:lnSpc>
              <a:buFont typeface="Wingdings" panose="05000000000000000000" pitchFamily="2" charset="2"/>
              <a:buChar char="Ø"/>
            </a:pPr>
            <a:r>
              <a:rPr lang="zh-CN" altLang="en-US" b="1" dirty="0">
                <a:latin typeface="微软雅黑" panose="020B0503020204020204" pitchFamily="34" charset="-122"/>
                <a:ea typeface="微软雅黑" panose="020B0503020204020204" pitchFamily="34" charset="-122"/>
              </a:rPr>
              <a:t>训练过程中终于有一个像交叉熵、准确率这样的数值来指示训练的进程，这个数值越小代表</a:t>
            </a: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GAN</a:t>
            </a:r>
            <a:r>
              <a:rPr lang="zh-CN" altLang="en-US" b="1" dirty="0">
                <a:latin typeface="微软雅黑" panose="020B0503020204020204" pitchFamily="34" charset="-122"/>
                <a:ea typeface="微软雅黑" panose="020B0503020204020204" pitchFamily="34" charset="-122"/>
              </a:rPr>
              <a:t>训练得越好，代表生成器产生的图像质量越高</a:t>
            </a:r>
          </a:p>
          <a:p>
            <a:pPr marL="285750" indent="-285750">
              <a:lnSpc>
                <a:spcPct val="150000"/>
              </a:lnSpc>
              <a:buFont typeface="Wingdings" panose="05000000000000000000" pitchFamily="2" charset="2"/>
              <a:buChar char="Ø"/>
            </a:pPr>
            <a:r>
              <a:rPr lang="zh-CN" altLang="en-US" b="1" dirty="0">
                <a:latin typeface="微软雅黑" panose="020B0503020204020204" pitchFamily="34" charset="-122"/>
                <a:ea typeface="微软雅黑" panose="020B0503020204020204" pitchFamily="34" charset="-122"/>
              </a:rPr>
              <a:t>以上一切好处不需要精心设计的网络架构，最简单的多层全连接网络就可以做到</a:t>
            </a:r>
          </a:p>
        </p:txBody>
      </p:sp>
    </p:spTree>
    <p:extLst>
      <p:ext uri="{BB962C8B-B14F-4D97-AF65-F5344CB8AC3E}">
        <p14:creationId xmlns:p14="http://schemas.microsoft.com/office/powerpoint/2010/main" val="571271736"/>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4533900" y="2134235"/>
            <a:ext cx="3523615" cy="4152900"/>
          </a:xfrm>
          <a:prstGeom prst="rect">
            <a:avLst/>
          </a:prstGeom>
        </p:spPr>
      </p:pic>
      <p:pic>
        <p:nvPicPr>
          <p:cNvPr id="6" name="Picture 5"/>
          <p:cNvPicPr>
            <a:picLocks noChangeAspect="1"/>
          </p:cNvPicPr>
          <p:nvPr/>
        </p:nvPicPr>
        <p:blipFill>
          <a:blip r:embed="rId3"/>
          <a:stretch>
            <a:fillRect/>
          </a:stretch>
        </p:blipFill>
        <p:spPr>
          <a:xfrm>
            <a:off x="989965" y="2106295"/>
            <a:ext cx="3460750" cy="4079240"/>
          </a:xfrm>
          <a:prstGeom prst="rect">
            <a:avLst/>
          </a:prstGeom>
        </p:spPr>
      </p:pic>
      <p:pic>
        <p:nvPicPr>
          <p:cNvPr id="7" name="Picture 6"/>
          <p:cNvPicPr>
            <a:picLocks noChangeAspect="1"/>
          </p:cNvPicPr>
          <p:nvPr/>
        </p:nvPicPr>
        <p:blipFill>
          <a:blip r:embed="rId4"/>
          <a:stretch>
            <a:fillRect/>
          </a:stretch>
        </p:blipFill>
        <p:spPr>
          <a:xfrm>
            <a:off x="8224520" y="2087880"/>
            <a:ext cx="3694430" cy="4355465"/>
          </a:xfrm>
          <a:prstGeom prst="rect">
            <a:avLst/>
          </a:prstGeom>
        </p:spPr>
      </p:pic>
      <p:sp>
        <p:nvSpPr>
          <p:cNvPr id="8" name="Text Box 7"/>
          <p:cNvSpPr txBox="1"/>
          <p:nvPr/>
        </p:nvSpPr>
        <p:spPr>
          <a:xfrm>
            <a:off x="2072640" y="1461135"/>
            <a:ext cx="995680" cy="58229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x-none" altLang="en-US" sz="3200" b="0" i="0" u="none" strike="noStrike" kern="1200" cap="none" spc="0" normalizeH="0" baseline="0" noProof="0">
                <a:ln>
                  <a:noFill/>
                </a:ln>
                <a:solidFill>
                  <a:prstClr val="black"/>
                </a:solidFill>
                <a:effectLst/>
                <a:uLnTx/>
                <a:uFillTx/>
              </a:rPr>
              <a:t>原图</a:t>
            </a:r>
          </a:p>
        </p:txBody>
      </p:sp>
      <p:sp>
        <p:nvSpPr>
          <p:cNvPr id="9" name="Text Box 8"/>
          <p:cNvSpPr txBox="1"/>
          <p:nvPr/>
        </p:nvSpPr>
        <p:spPr>
          <a:xfrm>
            <a:off x="5012690" y="1428750"/>
            <a:ext cx="2316480" cy="52070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x-none" altLang="en-US" sz="2800" b="0" i="0" u="none" strike="noStrike" kern="1200" cap="none" spc="0" normalizeH="0" baseline="0" noProof="0">
                <a:ln>
                  <a:noFill/>
                </a:ln>
                <a:solidFill>
                  <a:prstClr val="black"/>
                </a:solidFill>
                <a:effectLst/>
                <a:uLnTx/>
                <a:uFillTx/>
              </a:rPr>
              <a:t>均方误差模型</a:t>
            </a:r>
          </a:p>
        </p:txBody>
      </p:sp>
      <p:sp>
        <p:nvSpPr>
          <p:cNvPr id="10" name="Text Box 9"/>
          <p:cNvSpPr txBox="1"/>
          <p:nvPr/>
        </p:nvSpPr>
        <p:spPr>
          <a:xfrm>
            <a:off x="8823960" y="1428750"/>
            <a:ext cx="2316480" cy="52070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x-none" altLang="en-US" sz="2800" b="0" i="0" u="none" strike="noStrike" kern="1200" cap="none" spc="0" normalizeH="0" baseline="0" noProof="0">
                <a:ln>
                  <a:noFill/>
                </a:ln>
                <a:solidFill>
                  <a:prstClr val="black"/>
                </a:solidFill>
                <a:effectLst/>
                <a:uLnTx/>
                <a:uFillTx/>
              </a:rPr>
              <a:t>对抗生成模型</a:t>
            </a:r>
          </a:p>
        </p:txBody>
      </p:sp>
      <p:sp>
        <p:nvSpPr>
          <p:cNvPr id="11" name="Text Box 10"/>
          <p:cNvSpPr txBox="1"/>
          <p:nvPr/>
        </p:nvSpPr>
        <p:spPr>
          <a:xfrm>
            <a:off x="1138555" y="321733"/>
            <a:ext cx="2662908" cy="63094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sz="3500" b="1" dirty="0">
                <a:solidFill>
                  <a:srgbClr val="0070C0"/>
                </a:solidFill>
                <a:latin typeface="微软雅黑" panose="020B0503020204020204" pitchFamily="34" charset="-122"/>
                <a:ea typeface="微软雅黑" panose="020B0503020204020204" pitchFamily="34" charset="-122"/>
              </a:rPr>
              <a:t>3</a:t>
            </a:r>
            <a:r>
              <a:rPr lang="x-none" altLang="en-US" sz="3500" b="1" dirty="0">
                <a:solidFill>
                  <a:srgbClr val="0070C0"/>
                </a:solidFill>
                <a:latin typeface="微软雅黑" panose="020B0503020204020204" pitchFamily="34" charset="-122"/>
                <a:ea typeface="微软雅黑" panose="020B0503020204020204" pitchFamily="34" charset="-122"/>
              </a:rPr>
              <a:t>.1生成视频</a:t>
            </a:r>
          </a:p>
        </p:txBody>
      </p:sp>
    </p:spTree>
    <p:extLst>
      <p:ext uri="{BB962C8B-B14F-4D97-AF65-F5344CB8AC3E}">
        <p14:creationId xmlns:p14="http://schemas.microsoft.com/office/powerpoint/2010/main" val="1436746279"/>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713740" y="1700530"/>
            <a:ext cx="10569575" cy="4144010"/>
          </a:xfrm>
          <a:prstGeom prst="rect">
            <a:avLst/>
          </a:prstGeom>
        </p:spPr>
      </p:pic>
      <p:sp>
        <p:nvSpPr>
          <p:cNvPr id="5" name="Text Box 4"/>
          <p:cNvSpPr txBox="1"/>
          <p:nvPr/>
        </p:nvSpPr>
        <p:spPr>
          <a:xfrm>
            <a:off x="1142365" y="390314"/>
            <a:ext cx="2662908" cy="63094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sz="3500" b="1" dirty="0">
                <a:solidFill>
                  <a:srgbClr val="0070C0"/>
                </a:solidFill>
                <a:latin typeface="微软雅黑" panose="020B0503020204020204" pitchFamily="34" charset="-122"/>
                <a:ea typeface="微软雅黑" panose="020B0503020204020204" pitchFamily="34" charset="-122"/>
              </a:rPr>
              <a:t>3</a:t>
            </a:r>
            <a:r>
              <a:rPr lang="x-none" altLang="en-US" sz="3500" b="1" dirty="0">
                <a:solidFill>
                  <a:srgbClr val="0070C0"/>
                </a:solidFill>
                <a:latin typeface="微软雅黑" panose="020B0503020204020204" pitchFamily="34" charset="-122"/>
                <a:ea typeface="微软雅黑" panose="020B0503020204020204" pitchFamily="34" charset="-122"/>
              </a:rPr>
              <a:t>.2超分辨率</a:t>
            </a:r>
          </a:p>
        </p:txBody>
      </p:sp>
    </p:spTree>
    <p:extLst>
      <p:ext uri="{BB962C8B-B14F-4D97-AF65-F5344CB8AC3E}">
        <p14:creationId xmlns:p14="http://schemas.microsoft.com/office/powerpoint/2010/main" val="3756336580"/>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pasted-image-4131"/>
          <p:cNvPicPr>
            <a:picLocks noChangeAspect="1"/>
          </p:cNvPicPr>
          <p:nvPr/>
        </p:nvPicPr>
        <p:blipFill>
          <a:blip r:embed="rId2"/>
          <a:stretch>
            <a:fillRect/>
          </a:stretch>
        </p:blipFill>
        <p:spPr>
          <a:xfrm>
            <a:off x="2312670" y="1525270"/>
            <a:ext cx="7134860" cy="4959350"/>
          </a:xfrm>
          <a:prstGeom prst="rect">
            <a:avLst/>
          </a:prstGeom>
        </p:spPr>
      </p:pic>
      <p:sp>
        <p:nvSpPr>
          <p:cNvPr id="5" name="Text Box 4"/>
          <p:cNvSpPr txBox="1"/>
          <p:nvPr/>
        </p:nvSpPr>
        <p:spPr>
          <a:xfrm>
            <a:off x="4869815" y="899160"/>
            <a:ext cx="1526540" cy="5791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x-none" altLang="en-US" sz="3200" b="0" i="0" u="none" strike="noStrike" kern="1200" cap="none" spc="0" normalizeH="0" baseline="0" noProof="0">
                <a:ln>
                  <a:noFill/>
                </a:ln>
                <a:solidFill>
                  <a:prstClr val="black"/>
                </a:solidFill>
                <a:effectLst/>
                <a:uLnTx/>
                <a:uFillTx/>
              </a:rPr>
              <a:t>iGAN</a:t>
            </a:r>
          </a:p>
        </p:txBody>
      </p:sp>
      <p:sp>
        <p:nvSpPr>
          <p:cNvPr id="6" name="Text Box 5"/>
          <p:cNvSpPr txBox="1"/>
          <p:nvPr/>
        </p:nvSpPr>
        <p:spPr>
          <a:xfrm>
            <a:off x="1125432" y="316865"/>
            <a:ext cx="3693640" cy="63094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sz="3500" b="1" dirty="0">
                <a:solidFill>
                  <a:srgbClr val="0070C0"/>
                </a:solidFill>
                <a:latin typeface="微软雅黑" panose="020B0503020204020204" pitchFamily="34" charset="-122"/>
                <a:ea typeface="微软雅黑" panose="020B0503020204020204" pitchFamily="34" charset="-122"/>
              </a:rPr>
              <a:t>3</a:t>
            </a:r>
            <a:r>
              <a:rPr lang="x-none" altLang="en-US" sz="3500" b="1" dirty="0">
                <a:solidFill>
                  <a:srgbClr val="0070C0"/>
                </a:solidFill>
                <a:latin typeface="微软雅黑" panose="020B0503020204020204" pitchFamily="34" charset="-122"/>
                <a:ea typeface="微软雅黑" panose="020B0503020204020204" pitchFamily="34" charset="-122"/>
              </a:rPr>
              <a:t>.3 协助艺术创作</a:t>
            </a:r>
          </a:p>
        </p:txBody>
      </p:sp>
    </p:spTree>
    <p:extLst>
      <p:ext uri="{BB962C8B-B14F-4D97-AF65-F5344CB8AC3E}">
        <p14:creationId xmlns:p14="http://schemas.microsoft.com/office/powerpoint/2010/main" val="4071545397"/>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86080" y="3631565"/>
            <a:ext cx="2567940" cy="2567940"/>
          </a:xfrm>
          <a:prstGeom prst="rect">
            <a:avLst/>
          </a:prstGeom>
        </p:spPr>
      </p:pic>
      <p:pic>
        <p:nvPicPr>
          <p:cNvPr id="5" name="Picture 4"/>
          <p:cNvPicPr>
            <a:picLocks noChangeAspect="1"/>
          </p:cNvPicPr>
          <p:nvPr/>
        </p:nvPicPr>
        <p:blipFill>
          <a:blip r:embed="rId3"/>
          <a:stretch>
            <a:fillRect/>
          </a:stretch>
        </p:blipFill>
        <p:spPr>
          <a:xfrm>
            <a:off x="2984817" y="3646487"/>
            <a:ext cx="2573020" cy="2573020"/>
          </a:xfrm>
          <a:prstGeom prst="rect">
            <a:avLst/>
          </a:prstGeom>
        </p:spPr>
      </p:pic>
      <p:pic>
        <p:nvPicPr>
          <p:cNvPr id="6" name="Picture 5"/>
          <p:cNvPicPr>
            <a:picLocks noChangeAspect="1"/>
          </p:cNvPicPr>
          <p:nvPr/>
        </p:nvPicPr>
        <p:blipFill>
          <a:blip r:embed="rId4"/>
          <a:stretch>
            <a:fillRect/>
          </a:stretch>
        </p:blipFill>
        <p:spPr>
          <a:xfrm>
            <a:off x="440690" y="1857375"/>
            <a:ext cx="2507615" cy="1254125"/>
          </a:xfrm>
          <a:prstGeom prst="rect">
            <a:avLst/>
          </a:prstGeom>
        </p:spPr>
      </p:pic>
      <p:pic>
        <p:nvPicPr>
          <p:cNvPr id="7" name="Picture 6"/>
          <p:cNvPicPr>
            <a:picLocks noChangeAspect="1"/>
          </p:cNvPicPr>
          <p:nvPr/>
        </p:nvPicPr>
        <p:blipFill>
          <a:blip r:embed="rId5"/>
          <a:stretch>
            <a:fillRect/>
          </a:stretch>
        </p:blipFill>
        <p:spPr>
          <a:xfrm>
            <a:off x="2989580" y="1871345"/>
            <a:ext cx="2563495" cy="1254125"/>
          </a:xfrm>
          <a:prstGeom prst="rect">
            <a:avLst/>
          </a:prstGeom>
        </p:spPr>
      </p:pic>
      <p:sp>
        <p:nvSpPr>
          <p:cNvPr id="8" name="Text Box 7"/>
          <p:cNvSpPr txBox="1"/>
          <p:nvPr/>
        </p:nvSpPr>
        <p:spPr>
          <a:xfrm>
            <a:off x="1109345" y="6285865"/>
            <a:ext cx="1120140" cy="3657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x-none" altLang="en-US" sz="1800" b="0" i="0" u="none" strike="noStrike" kern="1200" cap="none" spc="0" normalizeH="0" baseline="0" noProof="0">
                <a:ln>
                  <a:noFill/>
                </a:ln>
                <a:solidFill>
                  <a:prstClr val="black"/>
                </a:solidFill>
                <a:effectLst/>
                <a:uLnTx/>
                <a:uFillTx/>
              </a:rPr>
              <a:t>input</a:t>
            </a:r>
          </a:p>
        </p:txBody>
      </p:sp>
      <p:sp>
        <p:nvSpPr>
          <p:cNvPr id="10" name="Text Box 9"/>
          <p:cNvSpPr txBox="1"/>
          <p:nvPr/>
        </p:nvSpPr>
        <p:spPr>
          <a:xfrm>
            <a:off x="3814445" y="6299835"/>
            <a:ext cx="936625" cy="36576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x-none" altLang="en-US" sz="1800" b="0" i="0" u="none" strike="noStrike" kern="1200" cap="none" spc="0" normalizeH="0" baseline="0" noProof="0">
                <a:ln>
                  <a:noFill/>
                </a:ln>
                <a:solidFill>
                  <a:prstClr val="black"/>
                </a:solidFill>
                <a:effectLst/>
                <a:uLnTx/>
                <a:uFillTx/>
              </a:rPr>
              <a:t>output</a:t>
            </a:r>
          </a:p>
        </p:txBody>
      </p:sp>
      <p:sp>
        <p:nvSpPr>
          <p:cNvPr id="11" name="Text Box 10"/>
          <p:cNvSpPr txBox="1"/>
          <p:nvPr/>
        </p:nvSpPr>
        <p:spPr>
          <a:xfrm>
            <a:off x="1939290" y="1456690"/>
            <a:ext cx="2214880" cy="39814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x-none" altLang="en-US" sz="2000" b="0" i="0" u="none" strike="noStrike" kern="1200" cap="none" spc="0" normalizeH="0" baseline="0" noProof="0">
                <a:ln>
                  <a:noFill/>
                </a:ln>
                <a:solidFill>
                  <a:prstClr val="black"/>
                </a:solidFill>
                <a:effectLst/>
                <a:uLnTx/>
                <a:uFillTx/>
              </a:rPr>
              <a:t>标签转为真实场景</a:t>
            </a:r>
          </a:p>
        </p:txBody>
      </p:sp>
      <p:sp>
        <p:nvSpPr>
          <p:cNvPr id="12" name="Text Box 11"/>
          <p:cNvSpPr txBox="1"/>
          <p:nvPr/>
        </p:nvSpPr>
        <p:spPr>
          <a:xfrm>
            <a:off x="2095500" y="3198495"/>
            <a:ext cx="1783080" cy="367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x-none" altLang="en-US" sz="1800" b="0" i="0" u="none" strike="noStrike" kern="1200" cap="none" spc="0" normalizeH="0" baseline="0" noProof="0">
                <a:ln>
                  <a:noFill/>
                </a:ln>
                <a:solidFill>
                  <a:prstClr val="black"/>
                </a:solidFill>
                <a:effectLst/>
                <a:uLnTx/>
                <a:uFillTx/>
              </a:rPr>
              <a:t>鸟瞰图转为地图</a:t>
            </a:r>
          </a:p>
        </p:txBody>
      </p:sp>
      <p:sp>
        <p:nvSpPr>
          <p:cNvPr id="26" name="Text Box 25"/>
          <p:cNvSpPr txBox="1"/>
          <p:nvPr/>
        </p:nvSpPr>
        <p:spPr>
          <a:xfrm>
            <a:off x="1172845" y="417195"/>
            <a:ext cx="2795958" cy="63094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x-none" altLang="en-US" sz="3500" b="1" dirty="0">
                <a:solidFill>
                  <a:srgbClr val="0070C0"/>
                </a:solidFill>
                <a:latin typeface="微软雅黑" panose="020B0503020204020204" pitchFamily="34" charset="-122"/>
                <a:ea typeface="微软雅黑" panose="020B0503020204020204" pitchFamily="34" charset="-122"/>
              </a:rPr>
              <a:t>1.4 图片转换</a:t>
            </a:r>
          </a:p>
        </p:txBody>
      </p:sp>
      <p:pic>
        <p:nvPicPr>
          <p:cNvPr id="27" name="圖片 4"/>
          <p:cNvPicPr>
            <a:picLocks noChangeAspect="1"/>
          </p:cNvPicPr>
          <p:nvPr/>
        </p:nvPicPr>
        <p:blipFill>
          <a:blip r:embed="rId6"/>
          <a:srcRect l="41780" t="677"/>
          <a:stretch>
            <a:fillRect/>
          </a:stretch>
        </p:blipFill>
        <p:spPr>
          <a:xfrm>
            <a:off x="5694680" y="1602740"/>
            <a:ext cx="6356350" cy="4847590"/>
          </a:xfrm>
          <a:prstGeom prst="rect">
            <a:avLst/>
          </a:prstGeom>
        </p:spPr>
      </p:pic>
    </p:spTree>
    <p:extLst>
      <p:ext uri="{BB962C8B-B14F-4D97-AF65-F5344CB8AC3E}">
        <p14:creationId xmlns:p14="http://schemas.microsoft.com/office/powerpoint/2010/main" val="2761715600"/>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等腰三角形 1"/>
          <p:cNvSpPr/>
          <p:nvPr/>
        </p:nvSpPr>
        <p:spPr>
          <a:xfrm rot="10800000">
            <a:off x="3116048" y="120448"/>
            <a:ext cx="5904127" cy="1116000"/>
          </a:xfrm>
          <a:prstGeom prst="triangl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endParaRPr lang="zh-CN" altLang="en-US" dirty="0">
              <a:solidFill>
                <a:prstClr val="white"/>
              </a:solidFill>
              <a:latin typeface="黑体"/>
              <a:ea typeface="黑体"/>
            </a:endParaRPr>
          </a:p>
        </p:txBody>
      </p:sp>
      <p:sp>
        <p:nvSpPr>
          <p:cNvPr id="3" name="矩形 2"/>
          <p:cNvSpPr/>
          <p:nvPr/>
        </p:nvSpPr>
        <p:spPr>
          <a:xfrm>
            <a:off x="4926578" y="306941"/>
            <a:ext cx="2338845" cy="553998"/>
          </a:xfrm>
          <a:prstGeom prst="rect">
            <a:avLst/>
          </a:prstGeom>
        </p:spPr>
        <p:txBody>
          <a:bodyPr wrap="none">
            <a:spAutoFit/>
          </a:bodyPr>
          <a:lstStyle/>
          <a:p>
            <a:pPr defTabSz="914400">
              <a:defRPr/>
            </a:pPr>
            <a:r>
              <a:rPr lang="en-US" altLang="zh-CN" sz="3000" b="1" dirty="0">
                <a:solidFill>
                  <a:prstClr val="white"/>
                </a:solidFill>
                <a:latin typeface="微软雅黑" panose="020B0503020204020204" pitchFamily="34" charset="-122"/>
                <a:ea typeface="微软雅黑" panose="020B0503020204020204" pitchFamily="34" charset="-122"/>
              </a:rPr>
              <a:t>CONTENTS</a:t>
            </a:r>
            <a:endParaRPr lang="zh-CN" altLang="en-US" sz="3000" dirty="0">
              <a:solidFill>
                <a:prstClr val="white"/>
              </a:solidFill>
              <a:latin typeface="黑体"/>
              <a:ea typeface="黑体"/>
            </a:endParaRPr>
          </a:p>
        </p:txBody>
      </p:sp>
      <p:sp>
        <p:nvSpPr>
          <p:cNvPr id="4" name="任意多边形 3"/>
          <p:cNvSpPr/>
          <p:nvPr/>
        </p:nvSpPr>
        <p:spPr>
          <a:xfrm rot="10800000">
            <a:off x="-49777" y="0"/>
            <a:ext cx="12192000" cy="1241919"/>
          </a:xfrm>
          <a:custGeom>
            <a:avLst/>
            <a:gdLst>
              <a:gd name="connsiteX0" fmla="*/ 9144000 w 9144000"/>
              <a:gd name="connsiteY0" fmla="*/ 1241919 h 1241919"/>
              <a:gd name="connsiteX1" fmla="*/ 0 w 9144000"/>
              <a:gd name="connsiteY1" fmla="*/ 1241919 h 1241919"/>
              <a:gd name="connsiteX2" fmla="*/ 0 w 9144000"/>
              <a:gd name="connsiteY2" fmla="*/ 1061919 h 1241919"/>
              <a:gd name="connsiteX3" fmla="*/ 1762992 w 9144000"/>
              <a:gd name="connsiteY3" fmla="*/ 1061919 h 1241919"/>
              <a:gd name="connsiteX4" fmla="*/ 4572000 w 9144000"/>
              <a:gd name="connsiteY4" fmla="*/ 0 h 1241919"/>
              <a:gd name="connsiteX5" fmla="*/ 7381007 w 9144000"/>
              <a:gd name="connsiteY5" fmla="*/ 1061919 h 1241919"/>
              <a:gd name="connsiteX6" fmla="*/ 9144000 w 9144000"/>
              <a:gd name="connsiteY6" fmla="*/ 1061919 h 1241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1241919">
                <a:moveTo>
                  <a:pt x="9144000" y="1241919"/>
                </a:moveTo>
                <a:lnTo>
                  <a:pt x="0" y="1241919"/>
                </a:lnTo>
                <a:lnTo>
                  <a:pt x="0" y="1061919"/>
                </a:lnTo>
                <a:lnTo>
                  <a:pt x="1762992" y="1061919"/>
                </a:lnTo>
                <a:lnTo>
                  <a:pt x="4572000" y="0"/>
                </a:lnTo>
                <a:lnTo>
                  <a:pt x="7381007" y="1061919"/>
                </a:lnTo>
                <a:lnTo>
                  <a:pt x="9144000" y="1061919"/>
                </a:lnTo>
                <a:close/>
              </a:path>
            </a:pathLst>
          </a:custGeom>
          <a:gradFill>
            <a:gsLst>
              <a:gs pos="0">
                <a:schemeClr val="accent5">
                  <a:lumMod val="89000"/>
                </a:schemeClr>
              </a:gs>
              <a:gs pos="23000">
                <a:schemeClr val="accent5">
                  <a:lumMod val="89000"/>
                </a:schemeClr>
              </a:gs>
              <a:gs pos="69000">
                <a:schemeClr val="accent5">
                  <a:lumMod val="75000"/>
                </a:schemeClr>
              </a:gs>
              <a:gs pos="97000">
                <a:schemeClr val="accent5">
                  <a:lumMod val="70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endParaRPr lang="zh-CN" altLang="en-US" dirty="0">
              <a:blipFill>
                <a:blip r:embed="rId2"/>
                <a:tile tx="0" ty="0" sx="100000" sy="100000" flip="none" algn="tl"/>
              </a:blipFill>
              <a:latin typeface="黑体"/>
              <a:ea typeface="黑体"/>
            </a:endParaRPr>
          </a:p>
        </p:txBody>
      </p:sp>
      <p:sp>
        <p:nvSpPr>
          <p:cNvPr id="6" name="矩形 5"/>
          <p:cNvSpPr/>
          <p:nvPr/>
        </p:nvSpPr>
        <p:spPr>
          <a:xfrm>
            <a:off x="4748258" y="105966"/>
            <a:ext cx="2414956" cy="630942"/>
          </a:xfrm>
          <a:prstGeom prst="rect">
            <a:avLst/>
          </a:prstGeom>
        </p:spPr>
        <p:txBody>
          <a:bodyPr wrap="none">
            <a:spAutoFit/>
          </a:bodyPr>
          <a:lstStyle/>
          <a:p>
            <a:pPr defTabSz="914400">
              <a:defRPr/>
            </a:pPr>
            <a:r>
              <a:rPr lang="en-US" altLang="zh-CN" sz="3500" b="1" dirty="0">
                <a:solidFill>
                  <a:prstClr val="white"/>
                </a:solidFill>
                <a:latin typeface="微软雅黑" panose="020B0503020204020204" pitchFamily="34" charset="-122"/>
                <a:ea typeface="微软雅黑" panose="020B0503020204020204" pitchFamily="34" charset="-122"/>
              </a:rPr>
              <a:t>CONTENS</a:t>
            </a:r>
            <a:endParaRPr lang="zh-CN" altLang="en-US" sz="3500" dirty="0">
              <a:solidFill>
                <a:prstClr val="white"/>
              </a:solidFill>
              <a:latin typeface="黑体"/>
              <a:ea typeface="黑体"/>
            </a:endParaRPr>
          </a:p>
        </p:txBody>
      </p:sp>
      <p:sp>
        <p:nvSpPr>
          <p:cNvPr id="10" name="KSO_Shape"/>
          <p:cNvSpPr>
            <a:spLocks/>
          </p:cNvSpPr>
          <p:nvPr/>
        </p:nvSpPr>
        <p:spPr bwMode="auto">
          <a:xfrm>
            <a:off x="2009775" y="5147786"/>
            <a:ext cx="1334873" cy="1243722"/>
          </a:xfrm>
          <a:custGeom>
            <a:avLst/>
            <a:gdLst>
              <a:gd name="T0" fmla="*/ 1221908 w 2276475"/>
              <a:gd name="T1" fmla="*/ 1328927 h 1936751"/>
              <a:gd name="T2" fmla="*/ 1196654 w 2276475"/>
              <a:gd name="T3" fmla="*/ 1388292 h 1936751"/>
              <a:gd name="T4" fmla="*/ 691864 w 2276475"/>
              <a:gd name="T5" fmla="*/ 1376845 h 1936751"/>
              <a:gd name="T6" fmla="*/ 695585 w 2276475"/>
              <a:gd name="T7" fmla="*/ 1314285 h 1936751"/>
              <a:gd name="T8" fmla="*/ 1104489 w 2276475"/>
              <a:gd name="T9" fmla="*/ 1115137 h 1936751"/>
              <a:gd name="T10" fmla="*/ 1117497 w 2276475"/>
              <a:gd name="T11" fmla="*/ 1168850 h 1936751"/>
              <a:gd name="T12" fmla="*/ 811396 w 2276475"/>
              <a:gd name="T13" fmla="*/ 1188695 h 1936751"/>
              <a:gd name="T14" fmla="*/ 783254 w 2276475"/>
              <a:gd name="T15" fmla="*/ 1141068 h 1936751"/>
              <a:gd name="T16" fmla="*/ 309026 w 2276475"/>
              <a:gd name="T17" fmla="*/ 898551 h 1936751"/>
              <a:gd name="T18" fmla="*/ 798665 w 2276475"/>
              <a:gd name="T19" fmla="*/ 935449 h 1936751"/>
              <a:gd name="T20" fmla="*/ 759855 w 2276475"/>
              <a:gd name="T21" fmla="*/ 989335 h 1936751"/>
              <a:gd name="T22" fmla="*/ 259317 w 2276475"/>
              <a:gd name="T23" fmla="*/ 967303 h 1936751"/>
              <a:gd name="T24" fmla="*/ 277393 w 2276475"/>
              <a:gd name="T25" fmla="*/ 906514 h 1936751"/>
              <a:gd name="T26" fmla="*/ 1086287 w 2276475"/>
              <a:gd name="T27" fmla="*/ 817903 h 1936751"/>
              <a:gd name="T28" fmla="*/ 1028372 w 2276475"/>
              <a:gd name="T29" fmla="*/ 919230 h 1936751"/>
              <a:gd name="T30" fmla="*/ 999280 w 2276475"/>
              <a:gd name="T31" fmla="*/ 917630 h 1936751"/>
              <a:gd name="T32" fmla="*/ 289574 w 2276475"/>
              <a:gd name="T33" fmla="*/ 706099 h 1936751"/>
              <a:gd name="T34" fmla="*/ 590631 w 2276475"/>
              <a:gd name="T35" fmla="*/ 735033 h 1936751"/>
              <a:gd name="T36" fmla="*/ 567535 w 2276475"/>
              <a:gd name="T37" fmla="*/ 784938 h 1936751"/>
              <a:gd name="T38" fmla="*/ 259309 w 2276475"/>
              <a:gd name="T39" fmla="*/ 770073 h 1936751"/>
              <a:gd name="T40" fmla="*/ 267273 w 2276475"/>
              <a:gd name="T41" fmla="*/ 715124 h 1936751"/>
              <a:gd name="T42" fmla="*/ 836933 w 2276475"/>
              <a:gd name="T43" fmla="*/ 505684 h 1936751"/>
              <a:gd name="T44" fmla="*/ 846494 w 2276475"/>
              <a:gd name="T45" fmla="*/ 574170 h 1936751"/>
              <a:gd name="T46" fmla="*/ 268069 w 2276475"/>
              <a:gd name="T47" fmla="*/ 592752 h 1936751"/>
              <a:gd name="T48" fmla="*/ 238855 w 2276475"/>
              <a:gd name="T49" fmla="*/ 530105 h 1936751"/>
              <a:gd name="T50" fmla="*/ 1467818 w 2276475"/>
              <a:gd name="T51" fmla="*/ 344025 h 1936751"/>
              <a:gd name="T52" fmla="*/ 1566759 w 2276475"/>
              <a:gd name="T53" fmla="*/ 428438 h 1936751"/>
              <a:gd name="T54" fmla="*/ 1578461 w 2276475"/>
              <a:gd name="T55" fmla="*/ 479936 h 1936751"/>
              <a:gd name="T56" fmla="*/ 1197862 w 2276475"/>
              <a:gd name="T57" fmla="*/ 846789 h 1936751"/>
              <a:gd name="T58" fmla="*/ 1138817 w 2276475"/>
              <a:gd name="T59" fmla="*/ 842806 h 1936751"/>
              <a:gd name="T60" fmla="*/ 1093869 w 2276475"/>
              <a:gd name="T61" fmla="*/ 799538 h 1936751"/>
              <a:gd name="T62" fmla="*/ 1075782 w 2276475"/>
              <a:gd name="T63" fmla="*/ 737423 h 1936751"/>
              <a:gd name="T64" fmla="*/ 1456382 w 2276475"/>
              <a:gd name="T65" fmla="*/ 344821 h 1936751"/>
              <a:gd name="T66" fmla="*/ 199469 w 2276475"/>
              <a:gd name="T67" fmla="*/ 367345 h 1936751"/>
              <a:gd name="T68" fmla="*/ 114475 w 2276475"/>
              <a:gd name="T69" fmla="*/ 448541 h 1936751"/>
              <a:gd name="T70" fmla="*/ 103321 w 2276475"/>
              <a:gd name="T71" fmla="*/ 1407238 h 1936751"/>
              <a:gd name="T72" fmla="*/ 171315 w 2276475"/>
              <a:gd name="T73" fmla="*/ 1503559 h 1936751"/>
              <a:gd name="T74" fmla="*/ 1382734 w 2276475"/>
              <a:gd name="T75" fmla="*/ 1530890 h 1936751"/>
              <a:gd name="T76" fmla="*/ 1488975 w 2276475"/>
              <a:gd name="T77" fmla="*/ 1477289 h 1936751"/>
              <a:gd name="T78" fmla="*/ 1531737 w 2276475"/>
              <a:gd name="T79" fmla="*/ 1365845 h 1936751"/>
              <a:gd name="T80" fmla="*/ 1605841 w 2276475"/>
              <a:gd name="T81" fmla="*/ 1539381 h 1936751"/>
              <a:gd name="T82" fmla="*/ 1513146 w 2276475"/>
              <a:gd name="T83" fmla="*/ 1611821 h 1936751"/>
              <a:gd name="T84" fmla="*/ 101461 w 2276475"/>
              <a:gd name="T85" fmla="*/ 1605982 h 1936751"/>
              <a:gd name="T86" fmla="*/ 16468 w 2276475"/>
              <a:gd name="T87" fmla="*/ 1525317 h 1936751"/>
              <a:gd name="T88" fmla="*/ 5312 w 2276475"/>
              <a:gd name="T89" fmla="*/ 391226 h 1936751"/>
              <a:gd name="T90" fmla="*/ 73307 w 2276475"/>
              <a:gd name="T91" fmla="*/ 295170 h 1936751"/>
              <a:gd name="T92" fmla="*/ 1746529 w 2276475"/>
              <a:gd name="T93" fmla="*/ 88926 h 1936751"/>
              <a:gd name="T94" fmla="*/ 1805153 w 2276475"/>
              <a:gd name="T95" fmla="*/ 114614 h 1936751"/>
              <a:gd name="T96" fmla="*/ 1838312 w 2276475"/>
              <a:gd name="T97" fmla="*/ 176846 h 1936751"/>
              <a:gd name="T98" fmla="*/ 1821600 w 2276475"/>
              <a:gd name="T99" fmla="*/ 237490 h 1936751"/>
              <a:gd name="T100" fmla="*/ 1620792 w 2276475"/>
              <a:gd name="T101" fmla="*/ 421806 h 1936751"/>
              <a:gd name="T102" fmla="*/ 1543068 w 2276475"/>
              <a:gd name="T103" fmla="*/ 339447 h 1936751"/>
              <a:gd name="T104" fmla="*/ 1506460 w 2276475"/>
              <a:gd name="T105" fmla="*/ 289925 h 1936751"/>
              <a:gd name="T106" fmla="*/ 1716818 w 2276475"/>
              <a:gd name="T107" fmla="*/ 92634 h 1936751"/>
              <a:gd name="T108" fmla="*/ 1893521 w 2276475"/>
              <a:gd name="T109" fmla="*/ 35131 h 1936751"/>
              <a:gd name="T110" fmla="*/ 1889783 w 2276475"/>
              <a:gd name="T111" fmla="*/ 106078 h 1936751"/>
              <a:gd name="T112" fmla="*/ 1844400 w 2276475"/>
              <a:gd name="T113" fmla="*/ 105545 h 1936751"/>
              <a:gd name="T114" fmla="*/ 1793944 w 2276475"/>
              <a:gd name="T115" fmla="*/ 59669 h 1936751"/>
              <a:gd name="T116" fmla="*/ 1847069 w 2276475"/>
              <a:gd name="T117" fmla="*/ 16194 h 1936751"/>
              <a:gd name="T118" fmla="*/ 1697756 w 2276475"/>
              <a:gd name="T119" fmla="*/ 22017 h 1936751"/>
              <a:gd name="T120" fmla="*/ 1364698 w 2276475"/>
              <a:gd name="T121" fmla="*/ 383050 h 1936751"/>
              <a:gd name="T122" fmla="*/ 1317840 w 2276475"/>
              <a:gd name="T123" fmla="*/ 375887 h 1936751"/>
              <a:gd name="T124" fmla="*/ 1320237 w 2276475"/>
              <a:gd name="T125" fmla="*/ 329200 h 193675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2276475" h="1936751">
                <a:moveTo>
                  <a:pt x="872202" y="1555750"/>
                </a:moveTo>
                <a:lnTo>
                  <a:pt x="879190" y="1555750"/>
                </a:lnTo>
                <a:lnTo>
                  <a:pt x="1397284" y="1555750"/>
                </a:lnTo>
                <a:lnTo>
                  <a:pt x="1404272" y="1555750"/>
                </a:lnTo>
                <a:lnTo>
                  <a:pt x="1410943" y="1557024"/>
                </a:lnTo>
                <a:lnTo>
                  <a:pt x="1417614" y="1557979"/>
                </a:lnTo>
                <a:lnTo>
                  <a:pt x="1423649" y="1560208"/>
                </a:lnTo>
                <a:lnTo>
                  <a:pt x="1430002" y="1562437"/>
                </a:lnTo>
                <a:lnTo>
                  <a:pt x="1435403" y="1565303"/>
                </a:lnTo>
                <a:lnTo>
                  <a:pt x="1440485" y="1568168"/>
                </a:lnTo>
                <a:lnTo>
                  <a:pt x="1445567" y="1571989"/>
                </a:lnTo>
                <a:lnTo>
                  <a:pt x="1450015" y="1576128"/>
                </a:lnTo>
                <a:lnTo>
                  <a:pt x="1453509" y="1580268"/>
                </a:lnTo>
                <a:lnTo>
                  <a:pt x="1457321" y="1584726"/>
                </a:lnTo>
                <a:lnTo>
                  <a:pt x="1460180" y="1589502"/>
                </a:lnTo>
                <a:lnTo>
                  <a:pt x="1462403" y="1594915"/>
                </a:lnTo>
                <a:lnTo>
                  <a:pt x="1463674" y="1600009"/>
                </a:lnTo>
                <a:lnTo>
                  <a:pt x="1464944" y="1605741"/>
                </a:lnTo>
                <a:lnTo>
                  <a:pt x="1465262" y="1611472"/>
                </a:lnTo>
                <a:lnTo>
                  <a:pt x="1464944" y="1617203"/>
                </a:lnTo>
                <a:lnTo>
                  <a:pt x="1463674" y="1622935"/>
                </a:lnTo>
                <a:lnTo>
                  <a:pt x="1462403" y="1628029"/>
                </a:lnTo>
                <a:lnTo>
                  <a:pt x="1460180" y="1633124"/>
                </a:lnTo>
                <a:lnTo>
                  <a:pt x="1457321" y="1638218"/>
                </a:lnTo>
                <a:lnTo>
                  <a:pt x="1453509" y="1642358"/>
                </a:lnTo>
                <a:lnTo>
                  <a:pt x="1450015" y="1646815"/>
                </a:lnTo>
                <a:lnTo>
                  <a:pt x="1445567" y="1650955"/>
                </a:lnTo>
                <a:lnTo>
                  <a:pt x="1440485" y="1654457"/>
                </a:lnTo>
                <a:lnTo>
                  <a:pt x="1435403" y="1657641"/>
                </a:lnTo>
                <a:lnTo>
                  <a:pt x="1430002" y="1660507"/>
                </a:lnTo>
                <a:lnTo>
                  <a:pt x="1423649" y="1662736"/>
                </a:lnTo>
                <a:lnTo>
                  <a:pt x="1417614" y="1664328"/>
                </a:lnTo>
                <a:lnTo>
                  <a:pt x="1410943" y="1665920"/>
                </a:lnTo>
                <a:lnTo>
                  <a:pt x="1404272" y="1666875"/>
                </a:lnTo>
                <a:lnTo>
                  <a:pt x="1397284" y="1666875"/>
                </a:lnTo>
                <a:lnTo>
                  <a:pt x="879190" y="1666875"/>
                </a:lnTo>
                <a:lnTo>
                  <a:pt x="872202" y="1666875"/>
                </a:lnTo>
                <a:lnTo>
                  <a:pt x="865531" y="1665920"/>
                </a:lnTo>
                <a:lnTo>
                  <a:pt x="858860" y="1664328"/>
                </a:lnTo>
                <a:lnTo>
                  <a:pt x="852507" y="1662736"/>
                </a:lnTo>
                <a:lnTo>
                  <a:pt x="846790" y="1660507"/>
                </a:lnTo>
                <a:lnTo>
                  <a:pt x="841389" y="1657641"/>
                </a:lnTo>
                <a:lnTo>
                  <a:pt x="835989" y="1654139"/>
                </a:lnTo>
                <a:lnTo>
                  <a:pt x="831224" y="1650955"/>
                </a:lnTo>
                <a:lnTo>
                  <a:pt x="826777" y="1646815"/>
                </a:lnTo>
                <a:lnTo>
                  <a:pt x="822648" y="1642358"/>
                </a:lnTo>
                <a:lnTo>
                  <a:pt x="819471" y="1637900"/>
                </a:lnTo>
                <a:lnTo>
                  <a:pt x="816612" y="1633124"/>
                </a:lnTo>
                <a:lnTo>
                  <a:pt x="814389" y="1628029"/>
                </a:lnTo>
                <a:lnTo>
                  <a:pt x="812483" y="1622935"/>
                </a:lnTo>
                <a:lnTo>
                  <a:pt x="811530" y="1617203"/>
                </a:lnTo>
                <a:lnTo>
                  <a:pt x="811212" y="1611472"/>
                </a:lnTo>
                <a:lnTo>
                  <a:pt x="811530" y="1605741"/>
                </a:lnTo>
                <a:lnTo>
                  <a:pt x="812483" y="1600009"/>
                </a:lnTo>
                <a:lnTo>
                  <a:pt x="814389" y="1594915"/>
                </a:lnTo>
                <a:lnTo>
                  <a:pt x="816612" y="1589820"/>
                </a:lnTo>
                <a:lnTo>
                  <a:pt x="819471" y="1584726"/>
                </a:lnTo>
                <a:lnTo>
                  <a:pt x="822648" y="1580268"/>
                </a:lnTo>
                <a:lnTo>
                  <a:pt x="826777" y="1576128"/>
                </a:lnTo>
                <a:lnTo>
                  <a:pt x="831224" y="1571989"/>
                </a:lnTo>
                <a:lnTo>
                  <a:pt x="835989" y="1568168"/>
                </a:lnTo>
                <a:lnTo>
                  <a:pt x="841389" y="1565303"/>
                </a:lnTo>
                <a:lnTo>
                  <a:pt x="846790" y="1562437"/>
                </a:lnTo>
                <a:lnTo>
                  <a:pt x="852507" y="1560208"/>
                </a:lnTo>
                <a:lnTo>
                  <a:pt x="858860" y="1558298"/>
                </a:lnTo>
                <a:lnTo>
                  <a:pt x="865531" y="1557024"/>
                </a:lnTo>
                <a:lnTo>
                  <a:pt x="872202" y="1555750"/>
                </a:lnTo>
                <a:close/>
                <a:moveTo>
                  <a:pt x="984211" y="1325563"/>
                </a:moveTo>
                <a:lnTo>
                  <a:pt x="1292263" y="1325563"/>
                </a:lnTo>
                <a:lnTo>
                  <a:pt x="1297339" y="1325880"/>
                </a:lnTo>
                <a:lnTo>
                  <a:pt x="1302415" y="1326513"/>
                </a:lnTo>
                <a:lnTo>
                  <a:pt x="1307174" y="1327779"/>
                </a:lnTo>
                <a:lnTo>
                  <a:pt x="1311615" y="1329361"/>
                </a:lnTo>
                <a:lnTo>
                  <a:pt x="1315740" y="1331260"/>
                </a:lnTo>
                <a:lnTo>
                  <a:pt x="1319864" y="1333792"/>
                </a:lnTo>
                <a:lnTo>
                  <a:pt x="1323671" y="1336640"/>
                </a:lnTo>
                <a:lnTo>
                  <a:pt x="1327161" y="1340121"/>
                </a:lnTo>
                <a:lnTo>
                  <a:pt x="1330333" y="1343286"/>
                </a:lnTo>
                <a:lnTo>
                  <a:pt x="1332871" y="1347400"/>
                </a:lnTo>
                <a:lnTo>
                  <a:pt x="1335409" y="1351198"/>
                </a:lnTo>
                <a:lnTo>
                  <a:pt x="1337630" y="1355629"/>
                </a:lnTo>
                <a:lnTo>
                  <a:pt x="1339216" y="1360059"/>
                </a:lnTo>
                <a:lnTo>
                  <a:pt x="1340485" y="1364807"/>
                </a:lnTo>
                <a:lnTo>
                  <a:pt x="1341437" y="1369870"/>
                </a:lnTo>
                <a:lnTo>
                  <a:pt x="1341437" y="1374934"/>
                </a:lnTo>
                <a:lnTo>
                  <a:pt x="1341437" y="1379681"/>
                </a:lnTo>
                <a:lnTo>
                  <a:pt x="1340485" y="1384745"/>
                </a:lnTo>
                <a:lnTo>
                  <a:pt x="1339216" y="1389492"/>
                </a:lnTo>
                <a:lnTo>
                  <a:pt x="1337630" y="1393923"/>
                </a:lnTo>
                <a:lnTo>
                  <a:pt x="1335409" y="1398037"/>
                </a:lnTo>
                <a:lnTo>
                  <a:pt x="1332871" y="1402151"/>
                </a:lnTo>
                <a:lnTo>
                  <a:pt x="1330016" y="1405632"/>
                </a:lnTo>
                <a:lnTo>
                  <a:pt x="1327161" y="1409430"/>
                </a:lnTo>
                <a:lnTo>
                  <a:pt x="1323671" y="1412595"/>
                </a:lnTo>
                <a:lnTo>
                  <a:pt x="1319864" y="1415443"/>
                </a:lnTo>
                <a:lnTo>
                  <a:pt x="1315740" y="1417659"/>
                </a:lnTo>
                <a:lnTo>
                  <a:pt x="1311615" y="1419874"/>
                </a:lnTo>
                <a:lnTo>
                  <a:pt x="1306857" y="1421773"/>
                </a:lnTo>
                <a:lnTo>
                  <a:pt x="1302415" y="1422722"/>
                </a:lnTo>
                <a:lnTo>
                  <a:pt x="1297339" y="1423672"/>
                </a:lnTo>
                <a:lnTo>
                  <a:pt x="1292263" y="1423988"/>
                </a:lnTo>
                <a:lnTo>
                  <a:pt x="984211" y="1423988"/>
                </a:lnTo>
                <a:lnTo>
                  <a:pt x="979453" y="1423672"/>
                </a:lnTo>
                <a:lnTo>
                  <a:pt x="974377" y="1422722"/>
                </a:lnTo>
                <a:lnTo>
                  <a:pt x="969618" y="1421773"/>
                </a:lnTo>
                <a:lnTo>
                  <a:pt x="965176" y="1419874"/>
                </a:lnTo>
                <a:lnTo>
                  <a:pt x="960735" y="1417659"/>
                </a:lnTo>
                <a:lnTo>
                  <a:pt x="956928" y="1415443"/>
                </a:lnTo>
                <a:lnTo>
                  <a:pt x="952803" y="1412595"/>
                </a:lnTo>
                <a:lnTo>
                  <a:pt x="949631" y="1409430"/>
                </a:lnTo>
                <a:lnTo>
                  <a:pt x="946141" y="1405632"/>
                </a:lnTo>
                <a:lnTo>
                  <a:pt x="943286" y="1402151"/>
                </a:lnTo>
                <a:lnTo>
                  <a:pt x="941065" y="1398037"/>
                </a:lnTo>
                <a:lnTo>
                  <a:pt x="938844" y="1393923"/>
                </a:lnTo>
                <a:lnTo>
                  <a:pt x="937258" y="1389492"/>
                </a:lnTo>
                <a:lnTo>
                  <a:pt x="935989" y="1384745"/>
                </a:lnTo>
                <a:lnTo>
                  <a:pt x="935355" y="1379681"/>
                </a:lnTo>
                <a:lnTo>
                  <a:pt x="935037" y="1374934"/>
                </a:lnTo>
                <a:lnTo>
                  <a:pt x="935355" y="1369870"/>
                </a:lnTo>
                <a:lnTo>
                  <a:pt x="935989" y="1364807"/>
                </a:lnTo>
                <a:lnTo>
                  <a:pt x="937258" y="1360059"/>
                </a:lnTo>
                <a:lnTo>
                  <a:pt x="938844" y="1355629"/>
                </a:lnTo>
                <a:lnTo>
                  <a:pt x="940748" y="1351198"/>
                </a:lnTo>
                <a:lnTo>
                  <a:pt x="943286" y="1347400"/>
                </a:lnTo>
                <a:lnTo>
                  <a:pt x="946141" y="1343286"/>
                </a:lnTo>
                <a:lnTo>
                  <a:pt x="949631" y="1340121"/>
                </a:lnTo>
                <a:lnTo>
                  <a:pt x="952803" y="1336640"/>
                </a:lnTo>
                <a:lnTo>
                  <a:pt x="956928" y="1333792"/>
                </a:lnTo>
                <a:lnTo>
                  <a:pt x="960735" y="1331260"/>
                </a:lnTo>
                <a:lnTo>
                  <a:pt x="965176" y="1329361"/>
                </a:lnTo>
                <a:lnTo>
                  <a:pt x="969618" y="1327779"/>
                </a:lnTo>
                <a:lnTo>
                  <a:pt x="974377" y="1326513"/>
                </a:lnTo>
                <a:lnTo>
                  <a:pt x="979453" y="1325880"/>
                </a:lnTo>
                <a:lnTo>
                  <a:pt x="984211" y="1325563"/>
                </a:lnTo>
                <a:close/>
                <a:moveTo>
                  <a:pt x="369286" y="1074738"/>
                </a:moveTo>
                <a:lnTo>
                  <a:pt x="887697" y="1074738"/>
                </a:lnTo>
                <a:lnTo>
                  <a:pt x="894368" y="1075056"/>
                </a:lnTo>
                <a:lnTo>
                  <a:pt x="901356" y="1076008"/>
                </a:lnTo>
                <a:lnTo>
                  <a:pt x="908027" y="1077278"/>
                </a:lnTo>
                <a:lnTo>
                  <a:pt x="914063" y="1079183"/>
                </a:lnTo>
                <a:lnTo>
                  <a:pt x="920098" y="1081406"/>
                </a:lnTo>
                <a:lnTo>
                  <a:pt x="925816" y="1084263"/>
                </a:lnTo>
                <a:lnTo>
                  <a:pt x="930898" y="1087438"/>
                </a:lnTo>
                <a:lnTo>
                  <a:pt x="935663" y="1090931"/>
                </a:lnTo>
                <a:lnTo>
                  <a:pt x="940110" y="1094741"/>
                </a:lnTo>
                <a:lnTo>
                  <a:pt x="944240" y="1099186"/>
                </a:lnTo>
                <a:lnTo>
                  <a:pt x="947416" y="1103948"/>
                </a:lnTo>
                <a:lnTo>
                  <a:pt x="950275" y="1108711"/>
                </a:lnTo>
                <a:lnTo>
                  <a:pt x="952499" y="1113791"/>
                </a:lnTo>
                <a:lnTo>
                  <a:pt x="954405" y="1118871"/>
                </a:lnTo>
                <a:lnTo>
                  <a:pt x="955358" y="1124903"/>
                </a:lnTo>
                <a:lnTo>
                  <a:pt x="955675" y="1130301"/>
                </a:lnTo>
                <a:lnTo>
                  <a:pt x="955358" y="1136016"/>
                </a:lnTo>
                <a:lnTo>
                  <a:pt x="954405" y="1141413"/>
                </a:lnTo>
                <a:lnTo>
                  <a:pt x="952499" y="1147128"/>
                </a:lnTo>
                <a:lnTo>
                  <a:pt x="950275" y="1152208"/>
                </a:lnTo>
                <a:lnTo>
                  <a:pt x="947416" y="1156971"/>
                </a:lnTo>
                <a:lnTo>
                  <a:pt x="944240" y="1161098"/>
                </a:lnTo>
                <a:lnTo>
                  <a:pt x="940110" y="1165543"/>
                </a:lnTo>
                <a:lnTo>
                  <a:pt x="935663" y="1169671"/>
                </a:lnTo>
                <a:lnTo>
                  <a:pt x="930898" y="1173163"/>
                </a:lnTo>
                <a:lnTo>
                  <a:pt x="925816" y="1176656"/>
                </a:lnTo>
                <a:lnTo>
                  <a:pt x="920098" y="1179196"/>
                </a:lnTo>
                <a:lnTo>
                  <a:pt x="914063" y="1181736"/>
                </a:lnTo>
                <a:lnTo>
                  <a:pt x="908027" y="1183323"/>
                </a:lnTo>
                <a:lnTo>
                  <a:pt x="901356" y="1184593"/>
                </a:lnTo>
                <a:lnTo>
                  <a:pt x="894368" y="1185546"/>
                </a:lnTo>
                <a:lnTo>
                  <a:pt x="887697" y="1185863"/>
                </a:lnTo>
                <a:lnTo>
                  <a:pt x="369286" y="1185863"/>
                </a:lnTo>
                <a:lnTo>
                  <a:pt x="362615" y="1185546"/>
                </a:lnTo>
                <a:lnTo>
                  <a:pt x="355944" y="1184593"/>
                </a:lnTo>
                <a:lnTo>
                  <a:pt x="349273" y="1183323"/>
                </a:lnTo>
                <a:lnTo>
                  <a:pt x="343238" y="1181736"/>
                </a:lnTo>
                <a:lnTo>
                  <a:pt x="337203" y="1179196"/>
                </a:lnTo>
                <a:lnTo>
                  <a:pt x="331485" y="1176656"/>
                </a:lnTo>
                <a:lnTo>
                  <a:pt x="326402" y="1173163"/>
                </a:lnTo>
                <a:lnTo>
                  <a:pt x="321637" y="1169671"/>
                </a:lnTo>
                <a:lnTo>
                  <a:pt x="317190" y="1165543"/>
                </a:lnTo>
                <a:lnTo>
                  <a:pt x="313378" y="1161098"/>
                </a:lnTo>
                <a:lnTo>
                  <a:pt x="309884" y="1156971"/>
                </a:lnTo>
                <a:lnTo>
                  <a:pt x="307025" y="1152208"/>
                </a:lnTo>
                <a:lnTo>
                  <a:pt x="304802" y="1147128"/>
                </a:lnTo>
                <a:lnTo>
                  <a:pt x="302896" y="1141413"/>
                </a:lnTo>
                <a:lnTo>
                  <a:pt x="301943" y="1136016"/>
                </a:lnTo>
                <a:lnTo>
                  <a:pt x="301625" y="1130301"/>
                </a:lnTo>
                <a:lnTo>
                  <a:pt x="301943" y="1124903"/>
                </a:lnTo>
                <a:lnTo>
                  <a:pt x="302896" y="1119188"/>
                </a:lnTo>
                <a:lnTo>
                  <a:pt x="304802" y="1113791"/>
                </a:lnTo>
                <a:lnTo>
                  <a:pt x="307025" y="1108711"/>
                </a:lnTo>
                <a:lnTo>
                  <a:pt x="309884" y="1103948"/>
                </a:lnTo>
                <a:lnTo>
                  <a:pt x="313378" y="1099186"/>
                </a:lnTo>
                <a:lnTo>
                  <a:pt x="317190" y="1094741"/>
                </a:lnTo>
                <a:lnTo>
                  <a:pt x="321637" y="1091248"/>
                </a:lnTo>
                <a:lnTo>
                  <a:pt x="326402" y="1087438"/>
                </a:lnTo>
                <a:lnTo>
                  <a:pt x="331485" y="1084263"/>
                </a:lnTo>
                <a:lnTo>
                  <a:pt x="337203" y="1081406"/>
                </a:lnTo>
                <a:lnTo>
                  <a:pt x="343238" y="1079183"/>
                </a:lnTo>
                <a:lnTo>
                  <a:pt x="349273" y="1077278"/>
                </a:lnTo>
                <a:lnTo>
                  <a:pt x="355944" y="1076008"/>
                </a:lnTo>
                <a:lnTo>
                  <a:pt x="362615" y="1075056"/>
                </a:lnTo>
                <a:lnTo>
                  <a:pt x="369286" y="1074738"/>
                </a:lnTo>
                <a:close/>
                <a:moveTo>
                  <a:pt x="1261435" y="965200"/>
                </a:moveTo>
                <a:lnTo>
                  <a:pt x="1264624" y="965200"/>
                </a:lnTo>
                <a:lnTo>
                  <a:pt x="1267814" y="965200"/>
                </a:lnTo>
                <a:lnTo>
                  <a:pt x="1271322" y="965838"/>
                </a:lnTo>
                <a:lnTo>
                  <a:pt x="1275149" y="967114"/>
                </a:lnTo>
                <a:lnTo>
                  <a:pt x="1278977" y="968390"/>
                </a:lnTo>
                <a:lnTo>
                  <a:pt x="1282804" y="969984"/>
                </a:lnTo>
                <a:lnTo>
                  <a:pt x="1290777" y="973811"/>
                </a:lnTo>
                <a:lnTo>
                  <a:pt x="1298113" y="978277"/>
                </a:lnTo>
                <a:lnTo>
                  <a:pt x="1304491" y="982742"/>
                </a:lnTo>
                <a:lnTo>
                  <a:pt x="1308637" y="986250"/>
                </a:lnTo>
                <a:lnTo>
                  <a:pt x="1312784" y="990715"/>
                </a:lnTo>
                <a:lnTo>
                  <a:pt x="1317249" y="997094"/>
                </a:lnTo>
                <a:lnTo>
                  <a:pt x="1321395" y="1004429"/>
                </a:lnTo>
                <a:lnTo>
                  <a:pt x="1325222" y="1012403"/>
                </a:lnTo>
                <a:lnTo>
                  <a:pt x="1326817" y="1016549"/>
                </a:lnTo>
                <a:lnTo>
                  <a:pt x="1328092" y="1020057"/>
                </a:lnTo>
                <a:lnTo>
                  <a:pt x="1329368" y="1024203"/>
                </a:lnTo>
                <a:lnTo>
                  <a:pt x="1330006" y="1027711"/>
                </a:lnTo>
                <a:lnTo>
                  <a:pt x="1330325" y="1030901"/>
                </a:lnTo>
                <a:lnTo>
                  <a:pt x="1330006" y="1034090"/>
                </a:lnTo>
                <a:lnTo>
                  <a:pt x="1329368" y="1036004"/>
                </a:lnTo>
                <a:lnTo>
                  <a:pt x="1327774" y="1038236"/>
                </a:lnTo>
                <a:lnTo>
                  <a:pt x="1228904" y="1099472"/>
                </a:lnTo>
                <a:lnTo>
                  <a:pt x="1226990" y="1101066"/>
                </a:lnTo>
                <a:lnTo>
                  <a:pt x="1225396" y="1102342"/>
                </a:lnTo>
                <a:lnTo>
                  <a:pt x="1223163" y="1103618"/>
                </a:lnTo>
                <a:lnTo>
                  <a:pt x="1220930" y="1104575"/>
                </a:lnTo>
                <a:lnTo>
                  <a:pt x="1219017" y="1105213"/>
                </a:lnTo>
                <a:lnTo>
                  <a:pt x="1216784" y="1105850"/>
                </a:lnTo>
                <a:lnTo>
                  <a:pt x="1212000" y="1106488"/>
                </a:lnTo>
                <a:lnTo>
                  <a:pt x="1207854" y="1105850"/>
                </a:lnTo>
                <a:lnTo>
                  <a:pt x="1205622" y="1105213"/>
                </a:lnTo>
                <a:lnTo>
                  <a:pt x="1203389" y="1104575"/>
                </a:lnTo>
                <a:lnTo>
                  <a:pt x="1201475" y="1103618"/>
                </a:lnTo>
                <a:lnTo>
                  <a:pt x="1199243" y="1102342"/>
                </a:lnTo>
                <a:lnTo>
                  <a:pt x="1197329" y="1101066"/>
                </a:lnTo>
                <a:lnTo>
                  <a:pt x="1195735" y="1099472"/>
                </a:lnTo>
                <a:lnTo>
                  <a:pt x="1194140" y="1097558"/>
                </a:lnTo>
                <a:lnTo>
                  <a:pt x="1192864" y="1095963"/>
                </a:lnTo>
                <a:lnTo>
                  <a:pt x="1191588" y="1093731"/>
                </a:lnTo>
                <a:lnTo>
                  <a:pt x="1190632" y="1091817"/>
                </a:lnTo>
                <a:lnTo>
                  <a:pt x="1189356" y="1087352"/>
                </a:lnTo>
                <a:lnTo>
                  <a:pt x="1189037" y="1082887"/>
                </a:lnTo>
                <a:lnTo>
                  <a:pt x="1189356" y="1078741"/>
                </a:lnTo>
                <a:lnTo>
                  <a:pt x="1190632" y="1074276"/>
                </a:lnTo>
                <a:lnTo>
                  <a:pt x="1191588" y="1072043"/>
                </a:lnTo>
                <a:lnTo>
                  <a:pt x="1192864" y="1070130"/>
                </a:lnTo>
                <a:lnTo>
                  <a:pt x="1194140" y="1068535"/>
                </a:lnTo>
                <a:lnTo>
                  <a:pt x="1195735" y="1066621"/>
                </a:lnTo>
                <a:lnTo>
                  <a:pt x="1257289" y="967433"/>
                </a:lnTo>
                <a:lnTo>
                  <a:pt x="1258884" y="965838"/>
                </a:lnTo>
                <a:lnTo>
                  <a:pt x="1261435" y="965200"/>
                </a:lnTo>
                <a:close/>
                <a:moveTo>
                  <a:pt x="346041" y="844550"/>
                </a:moveTo>
                <a:lnTo>
                  <a:pt x="350799" y="844550"/>
                </a:lnTo>
                <a:lnTo>
                  <a:pt x="658851" y="844550"/>
                </a:lnTo>
                <a:lnTo>
                  <a:pt x="663927" y="844550"/>
                </a:lnTo>
                <a:lnTo>
                  <a:pt x="669003" y="845185"/>
                </a:lnTo>
                <a:lnTo>
                  <a:pt x="673762" y="846773"/>
                </a:lnTo>
                <a:lnTo>
                  <a:pt x="678204" y="848043"/>
                </a:lnTo>
                <a:lnTo>
                  <a:pt x="682645" y="850265"/>
                </a:lnTo>
                <a:lnTo>
                  <a:pt x="686452" y="852805"/>
                </a:lnTo>
                <a:lnTo>
                  <a:pt x="690259" y="855345"/>
                </a:lnTo>
                <a:lnTo>
                  <a:pt x="693749" y="858838"/>
                </a:lnTo>
                <a:lnTo>
                  <a:pt x="697239" y="862330"/>
                </a:lnTo>
                <a:lnTo>
                  <a:pt x="699777" y="865823"/>
                </a:lnTo>
                <a:lnTo>
                  <a:pt x="702315" y="869950"/>
                </a:lnTo>
                <a:lnTo>
                  <a:pt x="704218" y="874395"/>
                </a:lnTo>
                <a:lnTo>
                  <a:pt x="705804" y="879158"/>
                </a:lnTo>
                <a:lnTo>
                  <a:pt x="707391" y="883920"/>
                </a:lnTo>
                <a:lnTo>
                  <a:pt x="708025" y="888683"/>
                </a:lnTo>
                <a:lnTo>
                  <a:pt x="708025" y="893763"/>
                </a:lnTo>
                <a:lnTo>
                  <a:pt x="708025" y="898843"/>
                </a:lnTo>
                <a:lnTo>
                  <a:pt x="707391" y="903605"/>
                </a:lnTo>
                <a:lnTo>
                  <a:pt x="705804" y="908368"/>
                </a:lnTo>
                <a:lnTo>
                  <a:pt x="704218" y="912495"/>
                </a:lnTo>
                <a:lnTo>
                  <a:pt x="702315" y="916940"/>
                </a:lnTo>
                <a:lnTo>
                  <a:pt x="699777" y="921068"/>
                </a:lnTo>
                <a:lnTo>
                  <a:pt x="697239" y="924878"/>
                </a:lnTo>
                <a:lnTo>
                  <a:pt x="693749" y="928370"/>
                </a:lnTo>
                <a:lnTo>
                  <a:pt x="690259" y="931545"/>
                </a:lnTo>
                <a:lnTo>
                  <a:pt x="686452" y="934403"/>
                </a:lnTo>
                <a:lnTo>
                  <a:pt x="682645" y="936943"/>
                </a:lnTo>
                <a:lnTo>
                  <a:pt x="678204" y="938848"/>
                </a:lnTo>
                <a:lnTo>
                  <a:pt x="673762" y="940753"/>
                </a:lnTo>
                <a:lnTo>
                  <a:pt x="669003" y="941705"/>
                </a:lnTo>
                <a:lnTo>
                  <a:pt x="663927" y="942658"/>
                </a:lnTo>
                <a:lnTo>
                  <a:pt x="658851" y="942975"/>
                </a:lnTo>
                <a:lnTo>
                  <a:pt x="350799" y="942975"/>
                </a:lnTo>
                <a:lnTo>
                  <a:pt x="346041" y="942658"/>
                </a:lnTo>
                <a:lnTo>
                  <a:pt x="340965" y="941705"/>
                </a:lnTo>
                <a:lnTo>
                  <a:pt x="336206" y="940753"/>
                </a:lnTo>
                <a:lnTo>
                  <a:pt x="331764" y="938848"/>
                </a:lnTo>
                <a:lnTo>
                  <a:pt x="327323" y="936943"/>
                </a:lnTo>
                <a:lnTo>
                  <a:pt x="323516" y="934403"/>
                </a:lnTo>
                <a:lnTo>
                  <a:pt x="319391" y="931545"/>
                </a:lnTo>
                <a:lnTo>
                  <a:pt x="316219" y="928370"/>
                </a:lnTo>
                <a:lnTo>
                  <a:pt x="312729" y="924878"/>
                </a:lnTo>
                <a:lnTo>
                  <a:pt x="309874" y="921068"/>
                </a:lnTo>
                <a:lnTo>
                  <a:pt x="307653" y="916940"/>
                </a:lnTo>
                <a:lnTo>
                  <a:pt x="305432" y="912495"/>
                </a:lnTo>
                <a:lnTo>
                  <a:pt x="303846" y="908368"/>
                </a:lnTo>
                <a:lnTo>
                  <a:pt x="302577" y="903605"/>
                </a:lnTo>
                <a:lnTo>
                  <a:pt x="301943" y="898843"/>
                </a:lnTo>
                <a:lnTo>
                  <a:pt x="301625" y="893763"/>
                </a:lnTo>
                <a:lnTo>
                  <a:pt x="301943" y="888683"/>
                </a:lnTo>
                <a:lnTo>
                  <a:pt x="302577" y="883920"/>
                </a:lnTo>
                <a:lnTo>
                  <a:pt x="303846" y="879158"/>
                </a:lnTo>
                <a:lnTo>
                  <a:pt x="305432" y="874395"/>
                </a:lnTo>
                <a:lnTo>
                  <a:pt x="307336" y="869950"/>
                </a:lnTo>
                <a:lnTo>
                  <a:pt x="309874" y="865823"/>
                </a:lnTo>
                <a:lnTo>
                  <a:pt x="312729" y="862330"/>
                </a:lnTo>
                <a:lnTo>
                  <a:pt x="316219" y="858838"/>
                </a:lnTo>
                <a:lnTo>
                  <a:pt x="319391" y="855345"/>
                </a:lnTo>
                <a:lnTo>
                  <a:pt x="323516" y="852805"/>
                </a:lnTo>
                <a:lnTo>
                  <a:pt x="327323" y="850265"/>
                </a:lnTo>
                <a:lnTo>
                  <a:pt x="331764" y="848043"/>
                </a:lnTo>
                <a:lnTo>
                  <a:pt x="336206" y="846773"/>
                </a:lnTo>
                <a:lnTo>
                  <a:pt x="340965" y="845185"/>
                </a:lnTo>
                <a:lnTo>
                  <a:pt x="346041" y="844550"/>
                </a:lnTo>
                <a:close/>
                <a:moveTo>
                  <a:pt x="344144" y="590550"/>
                </a:moveTo>
                <a:lnTo>
                  <a:pt x="960782" y="590550"/>
                </a:lnTo>
                <a:lnTo>
                  <a:pt x="966812" y="591185"/>
                </a:lnTo>
                <a:lnTo>
                  <a:pt x="973159" y="592138"/>
                </a:lnTo>
                <a:lnTo>
                  <a:pt x="978871" y="593725"/>
                </a:lnTo>
                <a:lnTo>
                  <a:pt x="984584" y="595630"/>
                </a:lnTo>
                <a:lnTo>
                  <a:pt x="990296" y="598488"/>
                </a:lnTo>
                <a:lnTo>
                  <a:pt x="995374" y="601345"/>
                </a:lnTo>
                <a:lnTo>
                  <a:pt x="1000135" y="604838"/>
                </a:lnTo>
                <a:lnTo>
                  <a:pt x="1004260" y="608965"/>
                </a:lnTo>
                <a:lnTo>
                  <a:pt x="1008386" y="613410"/>
                </a:lnTo>
                <a:lnTo>
                  <a:pt x="1011560" y="617855"/>
                </a:lnTo>
                <a:lnTo>
                  <a:pt x="1015051" y="623253"/>
                </a:lnTo>
                <a:lnTo>
                  <a:pt x="1017590" y="628650"/>
                </a:lnTo>
                <a:lnTo>
                  <a:pt x="1019811" y="634048"/>
                </a:lnTo>
                <a:lnTo>
                  <a:pt x="1021081" y="639763"/>
                </a:lnTo>
                <a:lnTo>
                  <a:pt x="1021715" y="646113"/>
                </a:lnTo>
                <a:lnTo>
                  <a:pt x="1022350" y="652145"/>
                </a:lnTo>
                <a:lnTo>
                  <a:pt x="1021715" y="658813"/>
                </a:lnTo>
                <a:lnTo>
                  <a:pt x="1021081" y="664528"/>
                </a:lnTo>
                <a:lnTo>
                  <a:pt x="1019811" y="670878"/>
                </a:lnTo>
                <a:lnTo>
                  <a:pt x="1017590" y="676275"/>
                </a:lnTo>
                <a:lnTo>
                  <a:pt x="1015051" y="681673"/>
                </a:lnTo>
                <a:lnTo>
                  <a:pt x="1011560" y="686753"/>
                </a:lnTo>
                <a:lnTo>
                  <a:pt x="1008386" y="691515"/>
                </a:lnTo>
                <a:lnTo>
                  <a:pt x="1004260" y="695960"/>
                </a:lnTo>
                <a:lnTo>
                  <a:pt x="1000135" y="700088"/>
                </a:lnTo>
                <a:lnTo>
                  <a:pt x="995374" y="703580"/>
                </a:lnTo>
                <a:lnTo>
                  <a:pt x="990296" y="706438"/>
                </a:lnTo>
                <a:lnTo>
                  <a:pt x="984584" y="708978"/>
                </a:lnTo>
                <a:lnTo>
                  <a:pt x="978871" y="711200"/>
                </a:lnTo>
                <a:lnTo>
                  <a:pt x="973159" y="712788"/>
                </a:lnTo>
                <a:lnTo>
                  <a:pt x="966812" y="713740"/>
                </a:lnTo>
                <a:lnTo>
                  <a:pt x="960782" y="714375"/>
                </a:lnTo>
                <a:lnTo>
                  <a:pt x="344144" y="714375"/>
                </a:lnTo>
                <a:lnTo>
                  <a:pt x="338114" y="713740"/>
                </a:lnTo>
                <a:lnTo>
                  <a:pt x="331767" y="712788"/>
                </a:lnTo>
                <a:lnTo>
                  <a:pt x="326054" y="711200"/>
                </a:lnTo>
                <a:lnTo>
                  <a:pt x="320342" y="708978"/>
                </a:lnTo>
                <a:lnTo>
                  <a:pt x="314946" y="706438"/>
                </a:lnTo>
                <a:lnTo>
                  <a:pt x="309869" y="703580"/>
                </a:lnTo>
                <a:lnTo>
                  <a:pt x="305108" y="700088"/>
                </a:lnTo>
                <a:lnTo>
                  <a:pt x="300982" y="695960"/>
                </a:lnTo>
                <a:lnTo>
                  <a:pt x="296857" y="691515"/>
                </a:lnTo>
                <a:lnTo>
                  <a:pt x="293366" y="686753"/>
                </a:lnTo>
                <a:lnTo>
                  <a:pt x="290192" y="681673"/>
                </a:lnTo>
                <a:lnTo>
                  <a:pt x="287653" y="676275"/>
                </a:lnTo>
                <a:lnTo>
                  <a:pt x="285432" y="670878"/>
                </a:lnTo>
                <a:lnTo>
                  <a:pt x="284162" y="664528"/>
                </a:lnTo>
                <a:lnTo>
                  <a:pt x="282893" y="658813"/>
                </a:lnTo>
                <a:lnTo>
                  <a:pt x="282575" y="652145"/>
                </a:lnTo>
                <a:lnTo>
                  <a:pt x="282893" y="646113"/>
                </a:lnTo>
                <a:lnTo>
                  <a:pt x="284162" y="639763"/>
                </a:lnTo>
                <a:lnTo>
                  <a:pt x="285432" y="634048"/>
                </a:lnTo>
                <a:lnTo>
                  <a:pt x="287653" y="628650"/>
                </a:lnTo>
                <a:lnTo>
                  <a:pt x="290192" y="623253"/>
                </a:lnTo>
                <a:lnTo>
                  <a:pt x="293366" y="617855"/>
                </a:lnTo>
                <a:lnTo>
                  <a:pt x="296857" y="613410"/>
                </a:lnTo>
                <a:lnTo>
                  <a:pt x="300982" y="608965"/>
                </a:lnTo>
                <a:lnTo>
                  <a:pt x="305108" y="604838"/>
                </a:lnTo>
                <a:lnTo>
                  <a:pt x="309869" y="601345"/>
                </a:lnTo>
                <a:lnTo>
                  <a:pt x="314946" y="598488"/>
                </a:lnTo>
                <a:lnTo>
                  <a:pt x="320342" y="595630"/>
                </a:lnTo>
                <a:lnTo>
                  <a:pt x="326054" y="593725"/>
                </a:lnTo>
                <a:lnTo>
                  <a:pt x="331767" y="592138"/>
                </a:lnTo>
                <a:lnTo>
                  <a:pt x="338114" y="591185"/>
                </a:lnTo>
                <a:lnTo>
                  <a:pt x="344144" y="590550"/>
                </a:lnTo>
                <a:close/>
                <a:moveTo>
                  <a:pt x="1750865" y="411163"/>
                </a:moveTo>
                <a:lnTo>
                  <a:pt x="1754043" y="411481"/>
                </a:lnTo>
                <a:lnTo>
                  <a:pt x="1757540" y="411798"/>
                </a:lnTo>
                <a:lnTo>
                  <a:pt x="1760718" y="413068"/>
                </a:lnTo>
                <a:lnTo>
                  <a:pt x="1764214" y="414021"/>
                </a:lnTo>
                <a:lnTo>
                  <a:pt x="1767710" y="414973"/>
                </a:lnTo>
                <a:lnTo>
                  <a:pt x="1770889" y="416878"/>
                </a:lnTo>
                <a:lnTo>
                  <a:pt x="1777563" y="421006"/>
                </a:lnTo>
                <a:lnTo>
                  <a:pt x="1784555" y="425768"/>
                </a:lnTo>
                <a:lnTo>
                  <a:pt x="1790912" y="431166"/>
                </a:lnTo>
                <a:lnTo>
                  <a:pt x="1797904" y="437198"/>
                </a:lnTo>
                <a:lnTo>
                  <a:pt x="1812207" y="451486"/>
                </a:lnTo>
                <a:lnTo>
                  <a:pt x="1827145" y="466408"/>
                </a:lnTo>
                <a:lnTo>
                  <a:pt x="1836680" y="476251"/>
                </a:lnTo>
                <a:lnTo>
                  <a:pt x="1851935" y="491173"/>
                </a:lnTo>
                <a:lnTo>
                  <a:pt x="1865920" y="505461"/>
                </a:lnTo>
                <a:lnTo>
                  <a:pt x="1872277" y="512446"/>
                </a:lnTo>
                <a:lnTo>
                  <a:pt x="1877680" y="519431"/>
                </a:lnTo>
                <a:lnTo>
                  <a:pt x="1882447" y="525781"/>
                </a:lnTo>
                <a:lnTo>
                  <a:pt x="1886579" y="532766"/>
                </a:lnTo>
                <a:lnTo>
                  <a:pt x="1888486" y="536258"/>
                </a:lnTo>
                <a:lnTo>
                  <a:pt x="1889439" y="539433"/>
                </a:lnTo>
                <a:lnTo>
                  <a:pt x="1891029" y="542608"/>
                </a:lnTo>
                <a:lnTo>
                  <a:pt x="1891664" y="546101"/>
                </a:lnTo>
                <a:lnTo>
                  <a:pt x="1891982" y="549593"/>
                </a:lnTo>
                <a:lnTo>
                  <a:pt x="1892300" y="552768"/>
                </a:lnTo>
                <a:lnTo>
                  <a:pt x="1892300" y="556261"/>
                </a:lnTo>
                <a:lnTo>
                  <a:pt x="1891664" y="559753"/>
                </a:lnTo>
                <a:lnTo>
                  <a:pt x="1891029" y="562928"/>
                </a:lnTo>
                <a:lnTo>
                  <a:pt x="1889757" y="566738"/>
                </a:lnTo>
                <a:lnTo>
                  <a:pt x="1888486" y="570231"/>
                </a:lnTo>
                <a:lnTo>
                  <a:pt x="1886261" y="574041"/>
                </a:lnTo>
                <a:lnTo>
                  <a:pt x="1884036" y="577533"/>
                </a:lnTo>
                <a:lnTo>
                  <a:pt x="1881176" y="581343"/>
                </a:lnTo>
                <a:lnTo>
                  <a:pt x="1877680" y="585153"/>
                </a:lnTo>
                <a:lnTo>
                  <a:pt x="1874184" y="588963"/>
                </a:lnTo>
                <a:lnTo>
                  <a:pt x="1476895" y="985838"/>
                </a:lnTo>
                <a:lnTo>
                  <a:pt x="1472763" y="989966"/>
                </a:lnTo>
                <a:lnTo>
                  <a:pt x="1468313" y="993458"/>
                </a:lnTo>
                <a:lnTo>
                  <a:pt x="1464182" y="996633"/>
                </a:lnTo>
                <a:lnTo>
                  <a:pt x="1459732" y="999808"/>
                </a:lnTo>
                <a:lnTo>
                  <a:pt x="1455282" y="1002348"/>
                </a:lnTo>
                <a:lnTo>
                  <a:pt x="1450515" y="1004888"/>
                </a:lnTo>
                <a:lnTo>
                  <a:pt x="1446065" y="1007111"/>
                </a:lnTo>
                <a:lnTo>
                  <a:pt x="1440980" y="1009016"/>
                </a:lnTo>
                <a:lnTo>
                  <a:pt x="1436212" y="1010921"/>
                </a:lnTo>
                <a:lnTo>
                  <a:pt x="1431445" y="1012826"/>
                </a:lnTo>
                <a:lnTo>
                  <a:pt x="1426360" y="1013778"/>
                </a:lnTo>
                <a:lnTo>
                  <a:pt x="1421274" y="1015366"/>
                </a:lnTo>
                <a:lnTo>
                  <a:pt x="1416507" y="1016001"/>
                </a:lnTo>
                <a:lnTo>
                  <a:pt x="1411422" y="1016953"/>
                </a:lnTo>
                <a:lnTo>
                  <a:pt x="1406336" y="1017271"/>
                </a:lnTo>
                <a:lnTo>
                  <a:pt x="1401569" y="1017588"/>
                </a:lnTo>
                <a:lnTo>
                  <a:pt x="1396484" y="1017588"/>
                </a:lnTo>
                <a:lnTo>
                  <a:pt x="1391716" y="1017271"/>
                </a:lnTo>
                <a:lnTo>
                  <a:pt x="1386949" y="1016953"/>
                </a:lnTo>
                <a:lnTo>
                  <a:pt x="1382499" y="1015683"/>
                </a:lnTo>
                <a:lnTo>
                  <a:pt x="1377731" y="1015048"/>
                </a:lnTo>
                <a:lnTo>
                  <a:pt x="1373282" y="1013461"/>
                </a:lnTo>
                <a:lnTo>
                  <a:pt x="1368832" y="1012191"/>
                </a:lnTo>
                <a:lnTo>
                  <a:pt x="1364700" y="1010286"/>
                </a:lnTo>
                <a:lnTo>
                  <a:pt x="1360886" y="1008063"/>
                </a:lnTo>
                <a:lnTo>
                  <a:pt x="1357072" y="1005523"/>
                </a:lnTo>
                <a:lnTo>
                  <a:pt x="1353576" y="1002983"/>
                </a:lnTo>
                <a:lnTo>
                  <a:pt x="1350080" y="1000126"/>
                </a:lnTo>
                <a:lnTo>
                  <a:pt x="1347220" y="996633"/>
                </a:lnTo>
                <a:lnTo>
                  <a:pt x="1344359" y="993458"/>
                </a:lnTo>
                <a:lnTo>
                  <a:pt x="1341817" y="989331"/>
                </a:lnTo>
                <a:lnTo>
                  <a:pt x="1339274" y="985521"/>
                </a:lnTo>
                <a:lnTo>
                  <a:pt x="1337367" y="981076"/>
                </a:lnTo>
                <a:lnTo>
                  <a:pt x="1335778" y="976313"/>
                </a:lnTo>
                <a:lnTo>
                  <a:pt x="1326561" y="967106"/>
                </a:lnTo>
                <a:lnTo>
                  <a:pt x="1322111" y="965518"/>
                </a:lnTo>
                <a:lnTo>
                  <a:pt x="1317979" y="963296"/>
                </a:lnTo>
                <a:lnTo>
                  <a:pt x="1314165" y="961073"/>
                </a:lnTo>
                <a:lnTo>
                  <a:pt x="1310351" y="958851"/>
                </a:lnTo>
                <a:lnTo>
                  <a:pt x="1307173" y="956311"/>
                </a:lnTo>
                <a:lnTo>
                  <a:pt x="1303995" y="953453"/>
                </a:lnTo>
                <a:lnTo>
                  <a:pt x="1301134" y="950913"/>
                </a:lnTo>
                <a:lnTo>
                  <a:pt x="1298274" y="948056"/>
                </a:lnTo>
                <a:lnTo>
                  <a:pt x="1295731" y="944563"/>
                </a:lnTo>
                <a:lnTo>
                  <a:pt x="1293824" y="941706"/>
                </a:lnTo>
                <a:lnTo>
                  <a:pt x="1291599" y="938531"/>
                </a:lnTo>
                <a:lnTo>
                  <a:pt x="1289692" y="935038"/>
                </a:lnTo>
                <a:lnTo>
                  <a:pt x="1288103" y="931546"/>
                </a:lnTo>
                <a:lnTo>
                  <a:pt x="1286832" y="928371"/>
                </a:lnTo>
                <a:lnTo>
                  <a:pt x="1284607" y="921068"/>
                </a:lnTo>
                <a:lnTo>
                  <a:pt x="1283336" y="913448"/>
                </a:lnTo>
                <a:lnTo>
                  <a:pt x="1282700" y="905511"/>
                </a:lnTo>
                <a:lnTo>
                  <a:pt x="1283018" y="897573"/>
                </a:lnTo>
                <a:lnTo>
                  <a:pt x="1283971" y="889953"/>
                </a:lnTo>
                <a:lnTo>
                  <a:pt x="1285560" y="882016"/>
                </a:lnTo>
                <a:lnTo>
                  <a:pt x="1287785" y="874078"/>
                </a:lnTo>
                <a:lnTo>
                  <a:pt x="1290646" y="866141"/>
                </a:lnTo>
                <a:lnTo>
                  <a:pt x="1294142" y="858521"/>
                </a:lnTo>
                <a:lnTo>
                  <a:pt x="1298909" y="849948"/>
                </a:lnTo>
                <a:lnTo>
                  <a:pt x="1304313" y="841376"/>
                </a:lnTo>
                <a:lnTo>
                  <a:pt x="1310351" y="833756"/>
                </a:lnTo>
                <a:lnTo>
                  <a:pt x="1317026" y="826136"/>
                </a:lnTo>
                <a:lnTo>
                  <a:pt x="1714315" y="429261"/>
                </a:lnTo>
                <a:lnTo>
                  <a:pt x="1718446" y="425768"/>
                </a:lnTo>
                <a:lnTo>
                  <a:pt x="1721943" y="422276"/>
                </a:lnTo>
                <a:lnTo>
                  <a:pt x="1726074" y="419736"/>
                </a:lnTo>
                <a:lnTo>
                  <a:pt x="1729571" y="417196"/>
                </a:lnTo>
                <a:lnTo>
                  <a:pt x="1733384" y="415608"/>
                </a:lnTo>
                <a:lnTo>
                  <a:pt x="1736881" y="414021"/>
                </a:lnTo>
                <a:lnTo>
                  <a:pt x="1740377" y="412433"/>
                </a:lnTo>
                <a:lnTo>
                  <a:pt x="1743873" y="411798"/>
                </a:lnTo>
                <a:lnTo>
                  <a:pt x="1747051" y="411481"/>
                </a:lnTo>
                <a:lnTo>
                  <a:pt x="1750865" y="411163"/>
                </a:lnTo>
                <a:close/>
                <a:moveTo>
                  <a:pt x="198373" y="319088"/>
                </a:moveTo>
                <a:lnTo>
                  <a:pt x="1557783" y="319088"/>
                </a:lnTo>
                <a:lnTo>
                  <a:pt x="1453042" y="423822"/>
                </a:lnTo>
                <a:lnTo>
                  <a:pt x="315492" y="423822"/>
                </a:lnTo>
                <a:lnTo>
                  <a:pt x="305336" y="424140"/>
                </a:lnTo>
                <a:lnTo>
                  <a:pt x="295179" y="424774"/>
                </a:lnTo>
                <a:lnTo>
                  <a:pt x="285340" y="426361"/>
                </a:lnTo>
                <a:lnTo>
                  <a:pt x="275500" y="427631"/>
                </a:lnTo>
                <a:lnTo>
                  <a:pt x="265979" y="429852"/>
                </a:lnTo>
                <a:lnTo>
                  <a:pt x="256457" y="433026"/>
                </a:lnTo>
                <a:lnTo>
                  <a:pt x="247570" y="435882"/>
                </a:lnTo>
                <a:lnTo>
                  <a:pt x="238365" y="439374"/>
                </a:lnTo>
                <a:lnTo>
                  <a:pt x="229478" y="443499"/>
                </a:lnTo>
                <a:lnTo>
                  <a:pt x="221226" y="447943"/>
                </a:lnTo>
                <a:lnTo>
                  <a:pt x="212973" y="452703"/>
                </a:lnTo>
                <a:lnTo>
                  <a:pt x="204721" y="457781"/>
                </a:lnTo>
                <a:lnTo>
                  <a:pt x="196786" y="463494"/>
                </a:lnTo>
                <a:lnTo>
                  <a:pt x="189486" y="469207"/>
                </a:lnTo>
                <a:lnTo>
                  <a:pt x="182186" y="475554"/>
                </a:lnTo>
                <a:lnTo>
                  <a:pt x="175203" y="481902"/>
                </a:lnTo>
                <a:lnTo>
                  <a:pt x="168855" y="488884"/>
                </a:lnTo>
                <a:lnTo>
                  <a:pt x="162507" y="496184"/>
                </a:lnTo>
                <a:lnTo>
                  <a:pt x="156794" y="503483"/>
                </a:lnTo>
                <a:lnTo>
                  <a:pt x="151398" y="511100"/>
                </a:lnTo>
                <a:lnTo>
                  <a:pt x="145685" y="519670"/>
                </a:lnTo>
                <a:lnTo>
                  <a:pt x="140924" y="527604"/>
                </a:lnTo>
                <a:lnTo>
                  <a:pt x="136798" y="536490"/>
                </a:lnTo>
                <a:lnTo>
                  <a:pt x="132672" y="545060"/>
                </a:lnTo>
                <a:lnTo>
                  <a:pt x="129498" y="554263"/>
                </a:lnTo>
                <a:lnTo>
                  <a:pt x="126007" y="563150"/>
                </a:lnTo>
                <a:lnTo>
                  <a:pt x="123468" y="572671"/>
                </a:lnTo>
                <a:lnTo>
                  <a:pt x="121246" y="582193"/>
                </a:lnTo>
                <a:lnTo>
                  <a:pt x="119659" y="592031"/>
                </a:lnTo>
                <a:lnTo>
                  <a:pt x="118072" y="601870"/>
                </a:lnTo>
                <a:lnTo>
                  <a:pt x="117437" y="612026"/>
                </a:lnTo>
                <a:lnTo>
                  <a:pt x="117437" y="622182"/>
                </a:lnTo>
                <a:lnTo>
                  <a:pt x="117437" y="1633658"/>
                </a:lnTo>
                <a:lnTo>
                  <a:pt x="117437" y="1643814"/>
                </a:lnTo>
                <a:lnTo>
                  <a:pt x="118072" y="1653970"/>
                </a:lnTo>
                <a:lnTo>
                  <a:pt x="119659" y="1663808"/>
                </a:lnTo>
                <a:lnTo>
                  <a:pt x="121246" y="1673647"/>
                </a:lnTo>
                <a:lnTo>
                  <a:pt x="123468" y="1683168"/>
                </a:lnTo>
                <a:lnTo>
                  <a:pt x="126007" y="1692689"/>
                </a:lnTo>
                <a:lnTo>
                  <a:pt x="129498" y="1701576"/>
                </a:lnTo>
                <a:lnTo>
                  <a:pt x="132672" y="1710780"/>
                </a:lnTo>
                <a:lnTo>
                  <a:pt x="136798" y="1719666"/>
                </a:lnTo>
                <a:lnTo>
                  <a:pt x="140924" y="1728235"/>
                </a:lnTo>
                <a:lnTo>
                  <a:pt x="145685" y="1736170"/>
                </a:lnTo>
                <a:lnTo>
                  <a:pt x="151398" y="1744739"/>
                </a:lnTo>
                <a:lnTo>
                  <a:pt x="156794" y="1752356"/>
                </a:lnTo>
                <a:lnTo>
                  <a:pt x="162507" y="1759656"/>
                </a:lnTo>
                <a:lnTo>
                  <a:pt x="168855" y="1766955"/>
                </a:lnTo>
                <a:lnTo>
                  <a:pt x="175203" y="1773938"/>
                </a:lnTo>
                <a:lnTo>
                  <a:pt x="182186" y="1780285"/>
                </a:lnTo>
                <a:lnTo>
                  <a:pt x="189486" y="1786633"/>
                </a:lnTo>
                <a:lnTo>
                  <a:pt x="196786" y="1792345"/>
                </a:lnTo>
                <a:lnTo>
                  <a:pt x="204721" y="1798375"/>
                </a:lnTo>
                <a:lnTo>
                  <a:pt x="212973" y="1803453"/>
                </a:lnTo>
                <a:lnTo>
                  <a:pt x="221226" y="1808214"/>
                </a:lnTo>
                <a:lnTo>
                  <a:pt x="229478" y="1812340"/>
                </a:lnTo>
                <a:lnTo>
                  <a:pt x="238365" y="1816466"/>
                </a:lnTo>
                <a:lnTo>
                  <a:pt x="247570" y="1819640"/>
                </a:lnTo>
                <a:lnTo>
                  <a:pt x="256457" y="1823131"/>
                </a:lnTo>
                <a:lnTo>
                  <a:pt x="265979" y="1825670"/>
                </a:lnTo>
                <a:lnTo>
                  <a:pt x="275500" y="1827891"/>
                </a:lnTo>
                <a:lnTo>
                  <a:pt x="285340" y="1829478"/>
                </a:lnTo>
                <a:lnTo>
                  <a:pt x="295179" y="1831065"/>
                </a:lnTo>
                <a:lnTo>
                  <a:pt x="305336" y="1831700"/>
                </a:lnTo>
                <a:lnTo>
                  <a:pt x="315492" y="1831700"/>
                </a:lnTo>
                <a:lnTo>
                  <a:pt x="1632371" y="1831700"/>
                </a:lnTo>
                <a:lnTo>
                  <a:pt x="1642527" y="1831700"/>
                </a:lnTo>
                <a:lnTo>
                  <a:pt x="1652367" y="1831065"/>
                </a:lnTo>
                <a:lnTo>
                  <a:pt x="1662523" y="1829478"/>
                </a:lnTo>
                <a:lnTo>
                  <a:pt x="1672045" y="1827891"/>
                </a:lnTo>
                <a:lnTo>
                  <a:pt x="1681885" y="1825670"/>
                </a:lnTo>
                <a:lnTo>
                  <a:pt x="1691089" y="1823131"/>
                </a:lnTo>
                <a:lnTo>
                  <a:pt x="1700611" y="1819640"/>
                </a:lnTo>
                <a:lnTo>
                  <a:pt x="1709181" y="1816466"/>
                </a:lnTo>
                <a:lnTo>
                  <a:pt x="1718385" y="1812340"/>
                </a:lnTo>
                <a:lnTo>
                  <a:pt x="1726637" y="1808214"/>
                </a:lnTo>
                <a:lnTo>
                  <a:pt x="1735207" y="1803453"/>
                </a:lnTo>
                <a:lnTo>
                  <a:pt x="1743142" y="1798375"/>
                </a:lnTo>
                <a:lnTo>
                  <a:pt x="1750760" y="1792345"/>
                </a:lnTo>
                <a:lnTo>
                  <a:pt x="1758377" y="1786633"/>
                </a:lnTo>
                <a:lnTo>
                  <a:pt x="1765677" y="1780285"/>
                </a:lnTo>
                <a:lnTo>
                  <a:pt x="1772660" y="1773938"/>
                </a:lnTo>
                <a:lnTo>
                  <a:pt x="1779325" y="1766955"/>
                </a:lnTo>
                <a:lnTo>
                  <a:pt x="1785356" y="1759973"/>
                </a:lnTo>
                <a:lnTo>
                  <a:pt x="1791069" y="1752356"/>
                </a:lnTo>
                <a:lnTo>
                  <a:pt x="1796782" y="1744739"/>
                </a:lnTo>
                <a:lnTo>
                  <a:pt x="1801861" y="1736805"/>
                </a:lnTo>
                <a:lnTo>
                  <a:pt x="1806621" y="1728235"/>
                </a:lnTo>
                <a:lnTo>
                  <a:pt x="1810748" y="1719666"/>
                </a:lnTo>
                <a:lnTo>
                  <a:pt x="1814874" y="1710780"/>
                </a:lnTo>
                <a:lnTo>
                  <a:pt x="1818683" y="1702211"/>
                </a:lnTo>
                <a:lnTo>
                  <a:pt x="1821857" y="1692689"/>
                </a:lnTo>
                <a:lnTo>
                  <a:pt x="1824396" y="1683168"/>
                </a:lnTo>
                <a:lnTo>
                  <a:pt x="1826617" y="1673647"/>
                </a:lnTo>
                <a:lnTo>
                  <a:pt x="1828522" y="1663808"/>
                </a:lnTo>
                <a:lnTo>
                  <a:pt x="1829474" y="1653970"/>
                </a:lnTo>
                <a:lnTo>
                  <a:pt x="1830109" y="1643814"/>
                </a:lnTo>
                <a:lnTo>
                  <a:pt x="1830426" y="1633658"/>
                </a:lnTo>
                <a:lnTo>
                  <a:pt x="1830426" y="1113162"/>
                </a:lnTo>
                <a:lnTo>
                  <a:pt x="1830426" y="773570"/>
                </a:lnTo>
                <a:lnTo>
                  <a:pt x="1947863" y="656458"/>
                </a:lnTo>
                <a:lnTo>
                  <a:pt x="1947863" y="1738391"/>
                </a:lnTo>
                <a:lnTo>
                  <a:pt x="1947546" y="1748865"/>
                </a:lnTo>
                <a:lnTo>
                  <a:pt x="1946911" y="1758704"/>
                </a:lnTo>
                <a:lnTo>
                  <a:pt x="1945324" y="1768860"/>
                </a:lnTo>
                <a:lnTo>
                  <a:pt x="1943419" y="1778063"/>
                </a:lnTo>
                <a:lnTo>
                  <a:pt x="1941198" y="1787902"/>
                </a:lnTo>
                <a:lnTo>
                  <a:pt x="1938659" y="1797423"/>
                </a:lnTo>
                <a:lnTo>
                  <a:pt x="1935802" y="1806627"/>
                </a:lnTo>
                <a:lnTo>
                  <a:pt x="1932311" y="1815831"/>
                </a:lnTo>
                <a:lnTo>
                  <a:pt x="1928184" y="1824400"/>
                </a:lnTo>
                <a:lnTo>
                  <a:pt x="1923741" y="1832969"/>
                </a:lnTo>
                <a:lnTo>
                  <a:pt x="1918980" y="1841221"/>
                </a:lnTo>
                <a:lnTo>
                  <a:pt x="1913902" y="1849156"/>
                </a:lnTo>
                <a:lnTo>
                  <a:pt x="1908188" y="1856773"/>
                </a:lnTo>
                <a:lnTo>
                  <a:pt x="1902475" y="1864707"/>
                </a:lnTo>
                <a:lnTo>
                  <a:pt x="1896127" y="1871689"/>
                </a:lnTo>
                <a:lnTo>
                  <a:pt x="1889462" y="1878671"/>
                </a:lnTo>
                <a:lnTo>
                  <a:pt x="1882797" y="1885336"/>
                </a:lnTo>
                <a:lnTo>
                  <a:pt x="1875497" y="1891366"/>
                </a:lnTo>
                <a:lnTo>
                  <a:pt x="1868197" y="1897397"/>
                </a:lnTo>
                <a:lnTo>
                  <a:pt x="1860579" y="1902792"/>
                </a:lnTo>
                <a:lnTo>
                  <a:pt x="1852327" y="1907870"/>
                </a:lnTo>
                <a:lnTo>
                  <a:pt x="1844074" y="1912631"/>
                </a:lnTo>
                <a:lnTo>
                  <a:pt x="1835187" y="1917074"/>
                </a:lnTo>
                <a:lnTo>
                  <a:pt x="1826617" y="1920882"/>
                </a:lnTo>
                <a:lnTo>
                  <a:pt x="1817413" y="1924691"/>
                </a:lnTo>
                <a:lnTo>
                  <a:pt x="1808209" y="1927865"/>
                </a:lnTo>
                <a:lnTo>
                  <a:pt x="1799004" y="1930404"/>
                </a:lnTo>
                <a:lnTo>
                  <a:pt x="1789482" y="1932625"/>
                </a:lnTo>
                <a:lnTo>
                  <a:pt x="1779643" y="1934530"/>
                </a:lnTo>
                <a:lnTo>
                  <a:pt x="1769803" y="1935482"/>
                </a:lnTo>
                <a:lnTo>
                  <a:pt x="1759647" y="1936434"/>
                </a:lnTo>
                <a:lnTo>
                  <a:pt x="1749173" y="1936751"/>
                </a:lnTo>
                <a:lnTo>
                  <a:pt x="198373" y="1936751"/>
                </a:lnTo>
                <a:lnTo>
                  <a:pt x="188216" y="1936434"/>
                </a:lnTo>
                <a:lnTo>
                  <a:pt x="178377" y="1935482"/>
                </a:lnTo>
                <a:lnTo>
                  <a:pt x="168538" y="1934530"/>
                </a:lnTo>
                <a:lnTo>
                  <a:pt x="158699" y="1932625"/>
                </a:lnTo>
                <a:lnTo>
                  <a:pt x="148859" y="1930404"/>
                </a:lnTo>
                <a:lnTo>
                  <a:pt x="139655" y="1927865"/>
                </a:lnTo>
                <a:lnTo>
                  <a:pt x="130133" y="1924691"/>
                </a:lnTo>
                <a:lnTo>
                  <a:pt x="121246" y="1920882"/>
                </a:lnTo>
                <a:lnTo>
                  <a:pt x="112359" y="1917074"/>
                </a:lnTo>
                <a:lnTo>
                  <a:pt x="103789" y="1912631"/>
                </a:lnTo>
                <a:lnTo>
                  <a:pt x="95537" y="1907870"/>
                </a:lnTo>
                <a:lnTo>
                  <a:pt x="87602" y="1902792"/>
                </a:lnTo>
                <a:lnTo>
                  <a:pt x="79984" y="1897397"/>
                </a:lnTo>
                <a:lnTo>
                  <a:pt x="72049" y="1891366"/>
                </a:lnTo>
                <a:lnTo>
                  <a:pt x="65067" y="1885336"/>
                </a:lnTo>
                <a:lnTo>
                  <a:pt x="58084" y="1878671"/>
                </a:lnTo>
                <a:lnTo>
                  <a:pt x="51418" y="1871689"/>
                </a:lnTo>
                <a:lnTo>
                  <a:pt x="45388" y="1864707"/>
                </a:lnTo>
                <a:lnTo>
                  <a:pt x="39357" y="1856773"/>
                </a:lnTo>
                <a:lnTo>
                  <a:pt x="33962" y="1849156"/>
                </a:lnTo>
                <a:lnTo>
                  <a:pt x="28883" y="1841221"/>
                </a:lnTo>
                <a:lnTo>
                  <a:pt x="24122" y="1832969"/>
                </a:lnTo>
                <a:lnTo>
                  <a:pt x="19679" y="1824400"/>
                </a:lnTo>
                <a:lnTo>
                  <a:pt x="15870" y="1815831"/>
                </a:lnTo>
                <a:lnTo>
                  <a:pt x="12061" y="1806627"/>
                </a:lnTo>
                <a:lnTo>
                  <a:pt x="8887" y="1797423"/>
                </a:lnTo>
                <a:lnTo>
                  <a:pt x="6348" y="1787902"/>
                </a:lnTo>
                <a:lnTo>
                  <a:pt x="4126" y="1778063"/>
                </a:lnTo>
                <a:lnTo>
                  <a:pt x="2222" y="1768860"/>
                </a:lnTo>
                <a:lnTo>
                  <a:pt x="1270" y="1758704"/>
                </a:lnTo>
                <a:lnTo>
                  <a:pt x="318" y="1748865"/>
                </a:lnTo>
                <a:lnTo>
                  <a:pt x="0" y="1738391"/>
                </a:lnTo>
                <a:lnTo>
                  <a:pt x="0" y="517448"/>
                </a:lnTo>
                <a:lnTo>
                  <a:pt x="318" y="507292"/>
                </a:lnTo>
                <a:lnTo>
                  <a:pt x="1270" y="497453"/>
                </a:lnTo>
                <a:lnTo>
                  <a:pt x="2222" y="487297"/>
                </a:lnTo>
                <a:lnTo>
                  <a:pt x="4126" y="477776"/>
                </a:lnTo>
                <a:lnTo>
                  <a:pt x="6348" y="467937"/>
                </a:lnTo>
                <a:lnTo>
                  <a:pt x="8887" y="458416"/>
                </a:lnTo>
                <a:lnTo>
                  <a:pt x="12061" y="449212"/>
                </a:lnTo>
                <a:lnTo>
                  <a:pt x="15870" y="440008"/>
                </a:lnTo>
                <a:lnTo>
                  <a:pt x="19679" y="431439"/>
                </a:lnTo>
                <a:lnTo>
                  <a:pt x="24122" y="423187"/>
                </a:lnTo>
                <a:lnTo>
                  <a:pt x="28883" y="414618"/>
                </a:lnTo>
                <a:lnTo>
                  <a:pt x="33962" y="406684"/>
                </a:lnTo>
                <a:lnTo>
                  <a:pt x="39357" y="399067"/>
                </a:lnTo>
                <a:lnTo>
                  <a:pt x="45388" y="391450"/>
                </a:lnTo>
                <a:lnTo>
                  <a:pt x="51418" y="384150"/>
                </a:lnTo>
                <a:lnTo>
                  <a:pt x="58084" y="377168"/>
                </a:lnTo>
                <a:lnTo>
                  <a:pt x="65067" y="370503"/>
                </a:lnTo>
                <a:lnTo>
                  <a:pt x="72049" y="364473"/>
                </a:lnTo>
                <a:lnTo>
                  <a:pt x="79984" y="358443"/>
                </a:lnTo>
                <a:lnTo>
                  <a:pt x="87602" y="353047"/>
                </a:lnTo>
                <a:lnTo>
                  <a:pt x="95537" y="347969"/>
                </a:lnTo>
                <a:lnTo>
                  <a:pt x="103789" y="343209"/>
                </a:lnTo>
                <a:lnTo>
                  <a:pt x="112359" y="338766"/>
                </a:lnTo>
                <a:lnTo>
                  <a:pt x="121246" y="334957"/>
                </a:lnTo>
                <a:lnTo>
                  <a:pt x="130133" y="331149"/>
                </a:lnTo>
                <a:lnTo>
                  <a:pt x="139655" y="328292"/>
                </a:lnTo>
                <a:lnTo>
                  <a:pt x="148859" y="325436"/>
                </a:lnTo>
                <a:lnTo>
                  <a:pt x="158699" y="323214"/>
                </a:lnTo>
                <a:lnTo>
                  <a:pt x="168538" y="321310"/>
                </a:lnTo>
                <a:lnTo>
                  <a:pt x="178377" y="320358"/>
                </a:lnTo>
                <a:lnTo>
                  <a:pt x="188216" y="319723"/>
                </a:lnTo>
                <a:lnTo>
                  <a:pt x="198373" y="319088"/>
                </a:lnTo>
                <a:close/>
                <a:moveTo>
                  <a:pt x="2076641" y="106363"/>
                </a:moveTo>
                <a:lnTo>
                  <a:pt x="2082030" y="106363"/>
                </a:lnTo>
                <a:lnTo>
                  <a:pt x="2087102" y="106363"/>
                </a:lnTo>
                <a:lnTo>
                  <a:pt x="2092174" y="106679"/>
                </a:lnTo>
                <a:lnTo>
                  <a:pt x="2097246" y="107313"/>
                </a:lnTo>
                <a:lnTo>
                  <a:pt x="2102318" y="108263"/>
                </a:lnTo>
                <a:lnTo>
                  <a:pt x="2107390" y="109213"/>
                </a:lnTo>
                <a:lnTo>
                  <a:pt x="2112145" y="110797"/>
                </a:lnTo>
                <a:lnTo>
                  <a:pt x="2117217" y="112064"/>
                </a:lnTo>
                <a:lnTo>
                  <a:pt x="2121972" y="113965"/>
                </a:lnTo>
                <a:lnTo>
                  <a:pt x="2126727" y="116182"/>
                </a:lnTo>
                <a:lnTo>
                  <a:pt x="2131482" y="118399"/>
                </a:lnTo>
                <a:lnTo>
                  <a:pt x="2136237" y="120933"/>
                </a:lnTo>
                <a:lnTo>
                  <a:pt x="2140358" y="123784"/>
                </a:lnTo>
                <a:lnTo>
                  <a:pt x="2144796" y="126634"/>
                </a:lnTo>
                <a:lnTo>
                  <a:pt x="2148916" y="130119"/>
                </a:lnTo>
                <a:lnTo>
                  <a:pt x="2153354" y="133603"/>
                </a:lnTo>
                <a:lnTo>
                  <a:pt x="2157158" y="137087"/>
                </a:lnTo>
                <a:lnTo>
                  <a:pt x="2166351" y="146589"/>
                </a:lnTo>
                <a:lnTo>
                  <a:pt x="2169838" y="150707"/>
                </a:lnTo>
                <a:lnTo>
                  <a:pt x="2173642" y="154825"/>
                </a:lnTo>
                <a:lnTo>
                  <a:pt x="2176812" y="158626"/>
                </a:lnTo>
                <a:lnTo>
                  <a:pt x="2179665" y="163060"/>
                </a:lnTo>
                <a:lnTo>
                  <a:pt x="2182835" y="167811"/>
                </a:lnTo>
                <a:lnTo>
                  <a:pt x="2185371" y="172246"/>
                </a:lnTo>
                <a:lnTo>
                  <a:pt x="2187273" y="176997"/>
                </a:lnTo>
                <a:lnTo>
                  <a:pt x="2189492" y="181748"/>
                </a:lnTo>
                <a:lnTo>
                  <a:pt x="2191394" y="186183"/>
                </a:lnTo>
                <a:lnTo>
                  <a:pt x="2192979" y="191567"/>
                </a:lnTo>
                <a:lnTo>
                  <a:pt x="2194247" y="196002"/>
                </a:lnTo>
                <a:lnTo>
                  <a:pt x="2195515" y="201387"/>
                </a:lnTo>
                <a:lnTo>
                  <a:pt x="2196149" y="206454"/>
                </a:lnTo>
                <a:lnTo>
                  <a:pt x="2196783" y="211522"/>
                </a:lnTo>
                <a:lnTo>
                  <a:pt x="2197100" y="216590"/>
                </a:lnTo>
                <a:lnTo>
                  <a:pt x="2197100" y="221658"/>
                </a:lnTo>
                <a:lnTo>
                  <a:pt x="2197100" y="226726"/>
                </a:lnTo>
                <a:lnTo>
                  <a:pt x="2196783" y="231794"/>
                </a:lnTo>
                <a:lnTo>
                  <a:pt x="2196149" y="236862"/>
                </a:lnTo>
                <a:lnTo>
                  <a:pt x="2195515" y="241613"/>
                </a:lnTo>
                <a:lnTo>
                  <a:pt x="2194247" y="246681"/>
                </a:lnTo>
                <a:lnTo>
                  <a:pt x="2192979" y="251749"/>
                </a:lnTo>
                <a:lnTo>
                  <a:pt x="2191394" y="256500"/>
                </a:lnTo>
                <a:lnTo>
                  <a:pt x="2189492" y="261251"/>
                </a:lnTo>
                <a:lnTo>
                  <a:pt x="2187273" y="266319"/>
                </a:lnTo>
                <a:lnTo>
                  <a:pt x="2185371" y="270754"/>
                </a:lnTo>
                <a:lnTo>
                  <a:pt x="2182835" y="275505"/>
                </a:lnTo>
                <a:lnTo>
                  <a:pt x="2179665" y="279623"/>
                </a:lnTo>
                <a:lnTo>
                  <a:pt x="2176812" y="284057"/>
                </a:lnTo>
                <a:lnTo>
                  <a:pt x="2173642" y="288492"/>
                </a:lnTo>
                <a:lnTo>
                  <a:pt x="2169838" y="292609"/>
                </a:lnTo>
                <a:lnTo>
                  <a:pt x="2166351" y="296410"/>
                </a:lnTo>
                <a:lnTo>
                  <a:pt x="1970764" y="491843"/>
                </a:lnTo>
                <a:lnTo>
                  <a:pt x="1967277" y="495010"/>
                </a:lnTo>
                <a:lnTo>
                  <a:pt x="1963473" y="498178"/>
                </a:lnTo>
                <a:lnTo>
                  <a:pt x="1959986" y="500712"/>
                </a:lnTo>
                <a:lnTo>
                  <a:pt x="1956816" y="502612"/>
                </a:lnTo>
                <a:lnTo>
                  <a:pt x="1953329" y="504513"/>
                </a:lnTo>
                <a:lnTo>
                  <a:pt x="1950476" y="505463"/>
                </a:lnTo>
                <a:lnTo>
                  <a:pt x="1947623" y="505780"/>
                </a:lnTo>
                <a:lnTo>
                  <a:pt x="1944771" y="506413"/>
                </a:lnTo>
                <a:lnTo>
                  <a:pt x="1941918" y="505780"/>
                </a:lnTo>
                <a:lnTo>
                  <a:pt x="1939382" y="505463"/>
                </a:lnTo>
                <a:lnTo>
                  <a:pt x="1936846" y="504513"/>
                </a:lnTo>
                <a:lnTo>
                  <a:pt x="1933993" y="502929"/>
                </a:lnTo>
                <a:lnTo>
                  <a:pt x="1931457" y="501662"/>
                </a:lnTo>
                <a:lnTo>
                  <a:pt x="1928921" y="499445"/>
                </a:lnTo>
                <a:lnTo>
                  <a:pt x="1924166" y="494694"/>
                </a:lnTo>
                <a:lnTo>
                  <a:pt x="1919094" y="489309"/>
                </a:lnTo>
                <a:lnTo>
                  <a:pt x="1914022" y="482657"/>
                </a:lnTo>
                <a:lnTo>
                  <a:pt x="1903561" y="467770"/>
                </a:lnTo>
                <a:lnTo>
                  <a:pt x="1897855" y="459852"/>
                </a:lnTo>
                <a:lnTo>
                  <a:pt x="1891515" y="451616"/>
                </a:lnTo>
                <a:lnTo>
                  <a:pt x="1884541" y="443698"/>
                </a:lnTo>
                <a:lnTo>
                  <a:pt x="1877250" y="435779"/>
                </a:lnTo>
                <a:lnTo>
                  <a:pt x="1868057" y="426277"/>
                </a:lnTo>
                <a:lnTo>
                  <a:pt x="1859815" y="418991"/>
                </a:lnTo>
                <a:lnTo>
                  <a:pt x="1851890" y="412023"/>
                </a:lnTo>
                <a:lnTo>
                  <a:pt x="1843966" y="406005"/>
                </a:lnTo>
                <a:lnTo>
                  <a:pt x="1836041" y="399987"/>
                </a:lnTo>
                <a:lnTo>
                  <a:pt x="1820825" y="389217"/>
                </a:lnTo>
                <a:lnTo>
                  <a:pt x="1814485" y="384466"/>
                </a:lnTo>
                <a:lnTo>
                  <a:pt x="1808462" y="379398"/>
                </a:lnTo>
                <a:lnTo>
                  <a:pt x="1804024" y="374647"/>
                </a:lnTo>
                <a:lnTo>
                  <a:pt x="1802122" y="372113"/>
                </a:lnTo>
                <a:lnTo>
                  <a:pt x="1800220" y="369579"/>
                </a:lnTo>
                <a:lnTo>
                  <a:pt x="1798635" y="367045"/>
                </a:lnTo>
                <a:lnTo>
                  <a:pt x="1798001" y="364511"/>
                </a:lnTo>
                <a:lnTo>
                  <a:pt x="1797367" y="361660"/>
                </a:lnTo>
                <a:lnTo>
                  <a:pt x="1797050" y="359126"/>
                </a:lnTo>
                <a:lnTo>
                  <a:pt x="1797367" y="355959"/>
                </a:lnTo>
                <a:lnTo>
                  <a:pt x="1797684" y="353108"/>
                </a:lnTo>
                <a:lnTo>
                  <a:pt x="1798635" y="349941"/>
                </a:lnTo>
                <a:lnTo>
                  <a:pt x="1800220" y="346773"/>
                </a:lnTo>
                <a:lnTo>
                  <a:pt x="1802439" y="343289"/>
                </a:lnTo>
                <a:lnTo>
                  <a:pt x="1804975" y="340122"/>
                </a:lnTo>
                <a:lnTo>
                  <a:pt x="1807828" y="336637"/>
                </a:lnTo>
                <a:lnTo>
                  <a:pt x="1811632" y="332520"/>
                </a:lnTo>
                <a:lnTo>
                  <a:pt x="2006902" y="137087"/>
                </a:lnTo>
                <a:lnTo>
                  <a:pt x="2011023" y="133603"/>
                </a:lnTo>
                <a:lnTo>
                  <a:pt x="2014827" y="130119"/>
                </a:lnTo>
                <a:lnTo>
                  <a:pt x="2019265" y="126634"/>
                </a:lnTo>
                <a:lnTo>
                  <a:pt x="2023703" y="123784"/>
                </a:lnTo>
                <a:lnTo>
                  <a:pt x="2028141" y="120933"/>
                </a:lnTo>
                <a:lnTo>
                  <a:pt x="2032896" y="118399"/>
                </a:lnTo>
                <a:lnTo>
                  <a:pt x="2037017" y="116182"/>
                </a:lnTo>
                <a:lnTo>
                  <a:pt x="2041772" y="113965"/>
                </a:lnTo>
                <a:lnTo>
                  <a:pt x="2046843" y="112064"/>
                </a:lnTo>
                <a:lnTo>
                  <a:pt x="2051598" y="110797"/>
                </a:lnTo>
                <a:lnTo>
                  <a:pt x="2056670" y="109213"/>
                </a:lnTo>
                <a:lnTo>
                  <a:pt x="2061425" y="108263"/>
                </a:lnTo>
                <a:lnTo>
                  <a:pt x="2066497" y="107313"/>
                </a:lnTo>
                <a:lnTo>
                  <a:pt x="2071569" y="106679"/>
                </a:lnTo>
                <a:lnTo>
                  <a:pt x="2076641" y="106363"/>
                </a:lnTo>
                <a:close/>
                <a:moveTo>
                  <a:pt x="2213628" y="19050"/>
                </a:moveTo>
                <a:lnTo>
                  <a:pt x="2219371" y="19369"/>
                </a:lnTo>
                <a:lnTo>
                  <a:pt x="2225751" y="20007"/>
                </a:lnTo>
                <a:lnTo>
                  <a:pt x="2231493" y="21602"/>
                </a:lnTo>
                <a:lnTo>
                  <a:pt x="2237236" y="23516"/>
                </a:lnTo>
                <a:lnTo>
                  <a:pt x="2242978" y="26387"/>
                </a:lnTo>
                <a:lnTo>
                  <a:pt x="2248401" y="29258"/>
                </a:lnTo>
                <a:lnTo>
                  <a:pt x="2253506" y="33087"/>
                </a:lnTo>
                <a:lnTo>
                  <a:pt x="2258291" y="37234"/>
                </a:lnTo>
                <a:lnTo>
                  <a:pt x="2262757" y="42019"/>
                </a:lnTo>
                <a:lnTo>
                  <a:pt x="2266266" y="47123"/>
                </a:lnTo>
                <a:lnTo>
                  <a:pt x="2269457" y="52547"/>
                </a:lnTo>
                <a:lnTo>
                  <a:pt x="2272009" y="58608"/>
                </a:lnTo>
                <a:lnTo>
                  <a:pt x="2273923" y="64350"/>
                </a:lnTo>
                <a:lnTo>
                  <a:pt x="2275518" y="70412"/>
                </a:lnTo>
                <a:lnTo>
                  <a:pt x="2276475" y="76154"/>
                </a:lnTo>
                <a:lnTo>
                  <a:pt x="2276475" y="82216"/>
                </a:lnTo>
                <a:lnTo>
                  <a:pt x="2276475" y="88277"/>
                </a:lnTo>
                <a:lnTo>
                  <a:pt x="2275518" y="94338"/>
                </a:lnTo>
                <a:lnTo>
                  <a:pt x="2273923" y="100400"/>
                </a:lnTo>
                <a:lnTo>
                  <a:pt x="2272009" y="106142"/>
                </a:lnTo>
                <a:lnTo>
                  <a:pt x="2269457" y="111565"/>
                </a:lnTo>
                <a:lnTo>
                  <a:pt x="2266266" y="117308"/>
                </a:lnTo>
                <a:lnTo>
                  <a:pt x="2262757" y="122412"/>
                </a:lnTo>
                <a:lnTo>
                  <a:pt x="2258291" y="126878"/>
                </a:lnTo>
                <a:lnTo>
                  <a:pt x="2241064" y="144105"/>
                </a:lnTo>
                <a:lnTo>
                  <a:pt x="2236598" y="148253"/>
                </a:lnTo>
                <a:lnTo>
                  <a:pt x="2232769" y="150805"/>
                </a:lnTo>
                <a:lnTo>
                  <a:pt x="2230855" y="151443"/>
                </a:lnTo>
                <a:lnTo>
                  <a:pt x="2228941" y="152400"/>
                </a:lnTo>
                <a:lnTo>
                  <a:pt x="2227346" y="152400"/>
                </a:lnTo>
                <a:lnTo>
                  <a:pt x="2225751" y="152400"/>
                </a:lnTo>
                <a:lnTo>
                  <a:pt x="2224156" y="152081"/>
                </a:lnTo>
                <a:lnTo>
                  <a:pt x="2222880" y="151443"/>
                </a:lnTo>
                <a:lnTo>
                  <a:pt x="2220009" y="149848"/>
                </a:lnTo>
                <a:lnTo>
                  <a:pt x="2217456" y="147295"/>
                </a:lnTo>
                <a:lnTo>
                  <a:pt x="2214904" y="143786"/>
                </a:lnTo>
                <a:lnTo>
                  <a:pt x="2212352" y="140277"/>
                </a:lnTo>
                <a:lnTo>
                  <a:pt x="2209800" y="135811"/>
                </a:lnTo>
                <a:lnTo>
                  <a:pt x="2204058" y="126240"/>
                </a:lnTo>
                <a:lnTo>
                  <a:pt x="2201186" y="121455"/>
                </a:lnTo>
                <a:lnTo>
                  <a:pt x="2197358" y="116351"/>
                </a:lnTo>
                <a:lnTo>
                  <a:pt x="2193530" y="111246"/>
                </a:lnTo>
                <a:lnTo>
                  <a:pt x="2189064" y="106461"/>
                </a:lnTo>
                <a:lnTo>
                  <a:pt x="2184278" y="101995"/>
                </a:lnTo>
                <a:lnTo>
                  <a:pt x="2179493" y="98167"/>
                </a:lnTo>
                <a:lnTo>
                  <a:pt x="2174389" y="94657"/>
                </a:lnTo>
                <a:lnTo>
                  <a:pt x="2169285" y="91467"/>
                </a:lnTo>
                <a:lnTo>
                  <a:pt x="2159714" y="85725"/>
                </a:lnTo>
                <a:lnTo>
                  <a:pt x="2155248" y="83173"/>
                </a:lnTo>
                <a:lnTo>
                  <a:pt x="2151739" y="80620"/>
                </a:lnTo>
                <a:lnTo>
                  <a:pt x="2148229" y="78068"/>
                </a:lnTo>
                <a:lnTo>
                  <a:pt x="2145677" y="75516"/>
                </a:lnTo>
                <a:lnTo>
                  <a:pt x="2144082" y="72964"/>
                </a:lnTo>
                <a:lnTo>
                  <a:pt x="2143763" y="71369"/>
                </a:lnTo>
                <a:lnTo>
                  <a:pt x="2143125" y="69774"/>
                </a:lnTo>
                <a:lnTo>
                  <a:pt x="2143125" y="68179"/>
                </a:lnTo>
                <a:lnTo>
                  <a:pt x="2143763" y="66584"/>
                </a:lnTo>
                <a:lnTo>
                  <a:pt x="2144082" y="64669"/>
                </a:lnTo>
                <a:lnTo>
                  <a:pt x="2144720" y="63074"/>
                </a:lnTo>
                <a:lnTo>
                  <a:pt x="2147591" y="59246"/>
                </a:lnTo>
                <a:lnTo>
                  <a:pt x="2151419" y="54780"/>
                </a:lnTo>
                <a:lnTo>
                  <a:pt x="2168647" y="37234"/>
                </a:lnTo>
                <a:lnTo>
                  <a:pt x="2173751" y="33087"/>
                </a:lnTo>
                <a:lnTo>
                  <a:pt x="2178855" y="29258"/>
                </a:lnTo>
                <a:lnTo>
                  <a:pt x="2183959" y="26387"/>
                </a:lnTo>
                <a:lnTo>
                  <a:pt x="2189702" y="23516"/>
                </a:lnTo>
                <a:lnTo>
                  <a:pt x="2195125" y="21602"/>
                </a:lnTo>
                <a:lnTo>
                  <a:pt x="2201506" y="20007"/>
                </a:lnTo>
                <a:lnTo>
                  <a:pt x="2207248" y="19369"/>
                </a:lnTo>
                <a:lnTo>
                  <a:pt x="2213628" y="19050"/>
                </a:lnTo>
                <a:close/>
                <a:moveTo>
                  <a:pt x="1985550" y="0"/>
                </a:moveTo>
                <a:lnTo>
                  <a:pt x="1989686" y="0"/>
                </a:lnTo>
                <a:lnTo>
                  <a:pt x="1993822" y="0"/>
                </a:lnTo>
                <a:lnTo>
                  <a:pt x="1997640" y="634"/>
                </a:lnTo>
                <a:lnTo>
                  <a:pt x="2001776" y="1903"/>
                </a:lnTo>
                <a:lnTo>
                  <a:pt x="2005594" y="2855"/>
                </a:lnTo>
                <a:lnTo>
                  <a:pt x="2009411" y="4759"/>
                </a:lnTo>
                <a:lnTo>
                  <a:pt x="2012911" y="6980"/>
                </a:lnTo>
                <a:lnTo>
                  <a:pt x="2016411" y="9518"/>
                </a:lnTo>
                <a:lnTo>
                  <a:pt x="2019592" y="12374"/>
                </a:lnTo>
                <a:lnTo>
                  <a:pt x="2022456" y="15229"/>
                </a:lnTo>
                <a:lnTo>
                  <a:pt x="2025001" y="19037"/>
                </a:lnTo>
                <a:lnTo>
                  <a:pt x="2026910" y="22210"/>
                </a:lnTo>
                <a:lnTo>
                  <a:pt x="2028819" y="26334"/>
                </a:lnTo>
                <a:lnTo>
                  <a:pt x="2030091" y="29824"/>
                </a:lnTo>
                <a:lnTo>
                  <a:pt x="2031364" y="33949"/>
                </a:lnTo>
                <a:lnTo>
                  <a:pt x="2031682" y="37757"/>
                </a:lnTo>
                <a:lnTo>
                  <a:pt x="2032000" y="41881"/>
                </a:lnTo>
                <a:lnTo>
                  <a:pt x="2031682" y="46006"/>
                </a:lnTo>
                <a:lnTo>
                  <a:pt x="2031046" y="49813"/>
                </a:lnTo>
                <a:lnTo>
                  <a:pt x="2030091" y="53938"/>
                </a:lnTo>
                <a:lnTo>
                  <a:pt x="2028819" y="57745"/>
                </a:lnTo>
                <a:lnTo>
                  <a:pt x="2026910" y="61553"/>
                </a:lnTo>
                <a:lnTo>
                  <a:pt x="2025001" y="65043"/>
                </a:lnTo>
                <a:lnTo>
                  <a:pt x="2022456" y="68533"/>
                </a:lnTo>
                <a:lnTo>
                  <a:pt x="2019592" y="71706"/>
                </a:lnTo>
                <a:lnTo>
                  <a:pt x="1637177" y="453081"/>
                </a:lnTo>
                <a:lnTo>
                  <a:pt x="1633995" y="455937"/>
                </a:lnTo>
                <a:lnTo>
                  <a:pt x="1630814" y="458158"/>
                </a:lnTo>
                <a:lnTo>
                  <a:pt x="1626996" y="460379"/>
                </a:lnTo>
                <a:lnTo>
                  <a:pt x="1623496" y="462283"/>
                </a:lnTo>
                <a:lnTo>
                  <a:pt x="1619360" y="463552"/>
                </a:lnTo>
                <a:lnTo>
                  <a:pt x="1615224" y="464186"/>
                </a:lnTo>
                <a:lnTo>
                  <a:pt x="1611407" y="465138"/>
                </a:lnTo>
                <a:lnTo>
                  <a:pt x="1607271" y="465138"/>
                </a:lnTo>
                <a:lnTo>
                  <a:pt x="1603135" y="465138"/>
                </a:lnTo>
                <a:lnTo>
                  <a:pt x="1599317" y="464186"/>
                </a:lnTo>
                <a:lnTo>
                  <a:pt x="1595181" y="463552"/>
                </a:lnTo>
                <a:lnTo>
                  <a:pt x="1591681" y="462283"/>
                </a:lnTo>
                <a:lnTo>
                  <a:pt x="1587864" y="460379"/>
                </a:lnTo>
                <a:lnTo>
                  <a:pt x="1584364" y="458158"/>
                </a:lnTo>
                <a:lnTo>
                  <a:pt x="1580864" y="455937"/>
                </a:lnTo>
                <a:lnTo>
                  <a:pt x="1577683" y="453081"/>
                </a:lnTo>
                <a:lnTo>
                  <a:pt x="1574819" y="449591"/>
                </a:lnTo>
                <a:lnTo>
                  <a:pt x="1572274" y="446418"/>
                </a:lnTo>
                <a:lnTo>
                  <a:pt x="1570047" y="442928"/>
                </a:lnTo>
                <a:lnTo>
                  <a:pt x="1568138" y="439121"/>
                </a:lnTo>
                <a:lnTo>
                  <a:pt x="1567184" y="435314"/>
                </a:lnTo>
                <a:lnTo>
                  <a:pt x="1565911" y="431189"/>
                </a:lnTo>
                <a:lnTo>
                  <a:pt x="1565275" y="427381"/>
                </a:lnTo>
                <a:lnTo>
                  <a:pt x="1565275" y="423257"/>
                </a:lnTo>
                <a:lnTo>
                  <a:pt x="1565275" y="419132"/>
                </a:lnTo>
                <a:lnTo>
                  <a:pt x="1565911" y="415007"/>
                </a:lnTo>
                <a:lnTo>
                  <a:pt x="1567184" y="411517"/>
                </a:lnTo>
                <a:lnTo>
                  <a:pt x="1568138" y="407393"/>
                </a:lnTo>
                <a:lnTo>
                  <a:pt x="1570047" y="403902"/>
                </a:lnTo>
                <a:lnTo>
                  <a:pt x="1572274" y="400095"/>
                </a:lnTo>
                <a:lnTo>
                  <a:pt x="1574819" y="396922"/>
                </a:lnTo>
                <a:lnTo>
                  <a:pt x="1577683" y="393749"/>
                </a:lnTo>
                <a:lnTo>
                  <a:pt x="1960098" y="12374"/>
                </a:lnTo>
                <a:lnTo>
                  <a:pt x="1962962" y="9518"/>
                </a:lnTo>
                <a:lnTo>
                  <a:pt x="1966779" y="6980"/>
                </a:lnTo>
                <a:lnTo>
                  <a:pt x="1970279" y="4759"/>
                </a:lnTo>
                <a:lnTo>
                  <a:pt x="1974097" y="2855"/>
                </a:lnTo>
                <a:lnTo>
                  <a:pt x="1977596" y="1903"/>
                </a:lnTo>
                <a:lnTo>
                  <a:pt x="1981732" y="634"/>
                </a:lnTo>
                <a:lnTo>
                  <a:pt x="1985550" y="0"/>
                </a:lnTo>
                <a:close/>
              </a:path>
            </a:pathLst>
          </a:custGeom>
          <a:solidFill>
            <a:schemeClr val="bg1"/>
          </a:solidFill>
          <a:ln>
            <a:noFill/>
          </a:ln>
          <a:extLst/>
        </p:spPr>
        <p:txBody>
          <a:bodyPr anchor="ctr">
            <a:scene3d>
              <a:camera prst="orthographicFront"/>
              <a:lightRig rig="threePt" dir="t"/>
            </a:scene3d>
            <a:sp3d>
              <a:contourClr>
                <a:srgbClr val="FFFFFF"/>
              </a:contourClr>
            </a:sp3d>
          </a:bodyPr>
          <a:lstStyle/>
          <a:p>
            <a:pPr algn="ctr" defTabSz="914400">
              <a:defRPr/>
            </a:pPr>
            <a:endParaRPr lang="zh-CN" altLang="en-US">
              <a:solidFill>
                <a:srgbClr val="FFFFFF"/>
              </a:solidFill>
              <a:latin typeface="黑体"/>
              <a:ea typeface="黑体"/>
            </a:endParaRPr>
          </a:p>
        </p:txBody>
      </p:sp>
      <p:sp>
        <p:nvSpPr>
          <p:cNvPr id="12" name="矩形 11"/>
          <p:cNvSpPr/>
          <p:nvPr/>
        </p:nvSpPr>
        <p:spPr>
          <a:xfrm>
            <a:off x="838200" y="1668633"/>
            <a:ext cx="9332008" cy="3785652"/>
          </a:xfrm>
          <a:prstGeom prst="rect">
            <a:avLst/>
          </a:prstGeom>
        </p:spPr>
        <p:txBody>
          <a:bodyPr wrap="square">
            <a:spAutoFit/>
          </a:bodyPr>
          <a:lstStyle/>
          <a:p>
            <a:pPr defTabSz="914400">
              <a:lnSpc>
                <a:spcPct val="200000"/>
              </a:lnSpc>
              <a:defRPr/>
            </a:pPr>
            <a:r>
              <a:rPr lang="zh-CN" altLang="en-US" sz="2400" b="1" dirty="0">
                <a:solidFill>
                  <a:prstClr val="black">
                    <a:lumMod val="85000"/>
                    <a:lumOff val="15000"/>
                  </a:prstClr>
                </a:solidFill>
                <a:latin typeface="微软雅黑" panose="020B0503020204020204" pitchFamily="34" charset="-122"/>
                <a:ea typeface="微软雅黑" panose="020B0503020204020204" pitchFamily="34" charset="-122"/>
              </a:rPr>
              <a:t>一、</a:t>
            </a:r>
            <a:r>
              <a:rPr lang="en-US" altLang="zh-CN" sz="2400" b="1" dirty="0">
                <a:solidFill>
                  <a:prstClr val="black">
                    <a:lumMod val="85000"/>
                    <a:lumOff val="15000"/>
                  </a:prstClr>
                </a:solidFill>
                <a:latin typeface="Times New Roman" panose="02020603050405020304" pitchFamily="18" charset="0"/>
                <a:ea typeface="微软雅黑" panose="020B0503020204020204" pitchFamily="34" charset="-122"/>
                <a:cs typeface="Times New Roman" panose="02020603050405020304" pitchFamily="18" charset="0"/>
              </a:rPr>
              <a:t>GAN</a:t>
            </a:r>
            <a:r>
              <a:rPr lang="zh-CN" altLang="en-US" sz="2400" b="1" dirty="0">
                <a:solidFill>
                  <a:prstClr val="black">
                    <a:lumMod val="85000"/>
                    <a:lumOff val="15000"/>
                  </a:prstClr>
                </a:solidFill>
                <a:latin typeface="微软雅黑" panose="020B0503020204020204" pitchFamily="34" charset="-122"/>
                <a:ea typeface="微软雅黑" panose="020B0503020204020204" pitchFamily="34" charset="-122"/>
              </a:rPr>
              <a:t>的基本原理</a:t>
            </a:r>
            <a:endParaRPr lang="en-US" altLang="zh-CN" sz="2400" b="1" dirty="0">
              <a:solidFill>
                <a:prstClr val="black">
                  <a:lumMod val="85000"/>
                  <a:lumOff val="15000"/>
                </a:prstClr>
              </a:solidFill>
              <a:latin typeface="微软雅黑" panose="020B0503020204020204" pitchFamily="34" charset="-122"/>
              <a:ea typeface="微软雅黑" panose="020B0503020204020204" pitchFamily="34" charset="-122"/>
            </a:endParaRPr>
          </a:p>
          <a:p>
            <a:pPr defTabSz="914400">
              <a:lnSpc>
                <a:spcPct val="200000"/>
              </a:lnSpc>
              <a:defRPr/>
            </a:pPr>
            <a:r>
              <a:rPr lang="zh-CN" altLang="en-US" sz="2400" b="1" dirty="0">
                <a:solidFill>
                  <a:prstClr val="black">
                    <a:lumMod val="85000"/>
                    <a:lumOff val="15000"/>
                  </a:prstClr>
                </a:solidFill>
                <a:latin typeface="微软雅黑" panose="020B0503020204020204" pitchFamily="34" charset="-122"/>
                <a:ea typeface="微软雅黑" panose="020B0503020204020204" pitchFamily="34" charset="-122"/>
              </a:rPr>
              <a:t>二、相关论文分享</a:t>
            </a:r>
            <a:endParaRPr lang="en-US" altLang="zh-CN" sz="2400" b="1" dirty="0">
              <a:solidFill>
                <a:prstClr val="black">
                  <a:lumMod val="85000"/>
                  <a:lumOff val="15000"/>
                </a:prstClr>
              </a:solidFill>
              <a:latin typeface="微软雅黑" panose="020B0503020204020204" pitchFamily="34" charset="-122"/>
              <a:ea typeface="微软雅黑" panose="020B0503020204020204" pitchFamily="34" charset="-122"/>
            </a:endParaRPr>
          </a:p>
          <a:p>
            <a:pPr defTabSz="914400">
              <a:lnSpc>
                <a:spcPct val="200000"/>
              </a:lnSpc>
              <a:defRPr/>
            </a:pPr>
            <a:r>
              <a:rPr lang="zh-CN" altLang="en-US" sz="2400" b="1" dirty="0">
                <a:solidFill>
                  <a:prstClr val="black">
                    <a:lumMod val="85000"/>
                    <a:lumOff val="15000"/>
                  </a:prstClr>
                </a:solidFill>
                <a:latin typeface="微软雅黑" panose="020B0503020204020204" pitchFamily="34" charset="-122"/>
                <a:ea typeface="微软雅黑" panose="020B0503020204020204" pitchFamily="34" charset="-122"/>
              </a:rPr>
              <a:t>三、</a:t>
            </a:r>
            <a:r>
              <a:rPr lang="en-US" altLang="zh-CN" sz="2400" b="1" dirty="0">
                <a:solidFill>
                  <a:prstClr val="black">
                    <a:lumMod val="85000"/>
                    <a:lumOff val="15000"/>
                  </a:prstClr>
                </a:solidFill>
                <a:latin typeface="微软雅黑" panose="020B0503020204020204" pitchFamily="34" charset="-122"/>
                <a:ea typeface="微软雅黑" panose="020B0503020204020204" pitchFamily="34" charset="-122"/>
              </a:rPr>
              <a:t>GAN</a:t>
            </a:r>
            <a:r>
              <a:rPr lang="zh-CN" altLang="en-US" sz="2400" b="1" dirty="0">
                <a:solidFill>
                  <a:prstClr val="black">
                    <a:lumMod val="85000"/>
                    <a:lumOff val="15000"/>
                  </a:prstClr>
                </a:solidFill>
                <a:latin typeface="微软雅黑" panose="020B0503020204020204" pitchFamily="34" charset="-122"/>
                <a:ea typeface="微软雅黑" panose="020B0503020204020204" pitchFamily="34" charset="-122"/>
              </a:rPr>
              <a:t>的应用</a:t>
            </a:r>
          </a:p>
          <a:p>
            <a:pPr defTabSz="914400">
              <a:lnSpc>
                <a:spcPct val="200000"/>
              </a:lnSpc>
              <a:defRPr/>
            </a:pPr>
            <a:r>
              <a:rPr lang="zh-CN" altLang="en-US" sz="2400" b="1" dirty="0">
                <a:solidFill>
                  <a:prstClr val="black">
                    <a:lumMod val="85000"/>
                    <a:lumOff val="15000"/>
                  </a:prstClr>
                </a:solidFill>
                <a:latin typeface="微软雅黑" panose="020B0503020204020204" pitchFamily="34" charset="-122"/>
                <a:ea typeface="微软雅黑" panose="020B0503020204020204" pitchFamily="34" charset="-122"/>
              </a:rPr>
              <a:t>四、</a:t>
            </a:r>
            <a:r>
              <a:rPr lang="en-US" altLang="zh-CN" sz="2400" b="1" dirty="0">
                <a:solidFill>
                  <a:prstClr val="black">
                    <a:lumMod val="85000"/>
                    <a:lumOff val="15000"/>
                  </a:prstClr>
                </a:solidFill>
                <a:latin typeface="Times New Roman" panose="02020603050405020304" pitchFamily="18" charset="0"/>
                <a:ea typeface="微软雅黑" panose="020B0503020204020204" pitchFamily="34" charset="-122"/>
                <a:cs typeface="Times New Roman" panose="02020603050405020304" pitchFamily="18" charset="0"/>
              </a:rPr>
              <a:t>Original</a:t>
            </a:r>
            <a:r>
              <a:rPr lang="en-US" altLang="zh-CN" sz="2400" b="1" dirty="0">
                <a:solidFill>
                  <a:prstClr val="black">
                    <a:lumMod val="85000"/>
                    <a:lumOff val="15000"/>
                  </a:prstClr>
                </a:solidFill>
                <a:latin typeface="微软雅黑" panose="020B0503020204020204" pitchFamily="34" charset="-122"/>
                <a:ea typeface="微软雅黑" panose="020B0503020204020204" pitchFamily="34" charset="-122"/>
              </a:rPr>
              <a:t> </a:t>
            </a:r>
            <a:r>
              <a:rPr lang="en-US" altLang="zh-CN" sz="2400" b="1" dirty="0">
                <a:solidFill>
                  <a:prstClr val="black">
                    <a:lumMod val="85000"/>
                    <a:lumOff val="15000"/>
                  </a:prstClr>
                </a:solidFill>
                <a:latin typeface="Times New Roman" panose="02020603050405020304" pitchFamily="18" charset="0"/>
                <a:ea typeface="微软雅黑" panose="020B0503020204020204" pitchFamily="34" charset="-122"/>
                <a:cs typeface="Times New Roman" panose="02020603050405020304" pitchFamily="18" charset="0"/>
              </a:rPr>
              <a:t>GAN</a:t>
            </a:r>
            <a:r>
              <a:rPr lang="zh-CN" altLang="en-US" sz="2400" b="1" dirty="0">
                <a:solidFill>
                  <a:prstClr val="black">
                    <a:lumMod val="85000"/>
                    <a:lumOff val="15000"/>
                  </a:prstClr>
                </a:solidFill>
                <a:latin typeface="微软雅黑" panose="020B0503020204020204" pitchFamily="34" charset="-122"/>
                <a:ea typeface="微软雅黑" panose="020B0503020204020204" pitchFamily="34" charset="-122"/>
              </a:rPr>
              <a:t>中存在的问题分析</a:t>
            </a:r>
          </a:p>
          <a:p>
            <a:pPr defTabSz="914400">
              <a:lnSpc>
                <a:spcPct val="200000"/>
              </a:lnSpc>
              <a:defRPr/>
            </a:pPr>
            <a:r>
              <a:rPr lang="zh-CN" altLang="en-US" sz="2400" b="1" dirty="0">
                <a:solidFill>
                  <a:prstClr val="black">
                    <a:lumMod val="85000"/>
                    <a:lumOff val="15000"/>
                  </a:prstClr>
                </a:solidFill>
                <a:latin typeface="微软雅黑" panose="020B0503020204020204" pitchFamily="34" charset="-122"/>
                <a:ea typeface="微软雅黑" panose="020B0503020204020204" pitchFamily="34" charset="-122"/>
              </a:rPr>
              <a:t>五、</a:t>
            </a:r>
            <a:r>
              <a:rPr lang="en-US" altLang="zh-CN" sz="2400" b="1" dirty="0">
                <a:solidFill>
                  <a:prstClr val="black">
                    <a:lumMod val="85000"/>
                    <a:lumOff val="15000"/>
                  </a:prstClr>
                </a:solidFill>
                <a:latin typeface="Times New Roman" panose="02020603050405020304" pitchFamily="18" charset="0"/>
                <a:ea typeface="微软雅黑" panose="020B0503020204020204" pitchFamily="34" charset="-122"/>
                <a:cs typeface="Times New Roman" panose="02020603050405020304" pitchFamily="18" charset="0"/>
              </a:rPr>
              <a:t>DCGAN</a:t>
            </a:r>
            <a:r>
              <a:rPr lang="zh-CN" altLang="en-US" sz="2400" b="1" dirty="0">
                <a:solidFill>
                  <a:prstClr val="black">
                    <a:lumMod val="85000"/>
                    <a:lumOff val="15000"/>
                  </a:prstClr>
                </a:solidFill>
                <a:latin typeface="微软雅黑" panose="020B0503020204020204" pitchFamily="34" charset="-122"/>
                <a:ea typeface="微软雅黑" panose="020B0503020204020204" pitchFamily="34" charset="-122"/>
              </a:rPr>
              <a:t>代码实现</a:t>
            </a:r>
          </a:p>
        </p:txBody>
      </p:sp>
      <p:pic>
        <p:nvPicPr>
          <p:cNvPr id="5" name="图片 4"/>
          <p:cNvPicPr>
            <a:picLocks noChangeAspect="1"/>
          </p:cNvPicPr>
          <p:nvPr/>
        </p:nvPicPr>
        <p:blipFill>
          <a:blip r:embed="rId3"/>
          <a:stretch>
            <a:fillRect/>
          </a:stretch>
        </p:blipFill>
        <p:spPr>
          <a:xfrm>
            <a:off x="1524000" y="6576578"/>
            <a:ext cx="2412198" cy="281423"/>
          </a:xfrm>
          <a:prstGeom prst="rect">
            <a:avLst/>
          </a:prstGeom>
        </p:spPr>
      </p:pic>
    </p:spTree>
    <p:extLst>
      <p:ext uri="{BB962C8B-B14F-4D97-AF65-F5344CB8AC3E}">
        <p14:creationId xmlns:p14="http://schemas.microsoft.com/office/powerpoint/2010/main" val="2819158885"/>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idx="4294967295"/>
          </p:nvPr>
        </p:nvSpPr>
        <p:spPr>
          <a:xfrm>
            <a:off x="1219200" y="0"/>
            <a:ext cx="10972800" cy="1144588"/>
          </a:xfrm>
        </p:spPr>
        <p:txBody>
          <a:bodyPr>
            <a:normAutofit/>
          </a:bodyPr>
          <a:lstStyle/>
          <a:p>
            <a:r>
              <a:rPr lang="en-US" altLang="" sz="3500" b="1" dirty="0">
                <a:solidFill>
                  <a:srgbClr val="0070C0"/>
                </a:solidFill>
                <a:latin typeface="微软雅黑" panose="020B0503020204020204" pitchFamily="34" charset="-122"/>
                <a:ea typeface="微软雅黑" panose="020B0503020204020204" pitchFamily="34" charset="-122"/>
                <a:cs typeface="+mn-cs"/>
              </a:rPr>
              <a:t>4</a:t>
            </a:r>
            <a:r>
              <a:rPr lang="x-none" altLang="" sz="3500" b="1" dirty="0">
                <a:solidFill>
                  <a:srgbClr val="0070C0"/>
                </a:solidFill>
                <a:latin typeface="微软雅黑" panose="020B0503020204020204" pitchFamily="34" charset="-122"/>
                <a:ea typeface="微软雅黑" panose="020B0503020204020204" pitchFamily="34" charset="-122"/>
                <a:cs typeface="+mn-cs"/>
              </a:rPr>
              <a:t>. Original GAN中存在的问题分析</a:t>
            </a:r>
          </a:p>
        </p:txBody>
      </p:sp>
      <p:pic>
        <p:nvPicPr>
          <p:cNvPr id="4" name="圖片 3"/>
          <p:cNvPicPr>
            <a:picLocks noChangeAspect="1"/>
          </p:cNvPicPr>
          <p:nvPr/>
        </p:nvPicPr>
        <p:blipFill>
          <a:blip r:embed="rId2"/>
          <a:stretch>
            <a:fillRect/>
          </a:stretch>
        </p:blipFill>
        <p:spPr>
          <a:xfrm>
            <a:off x="1414145" y="1986746"/>
            <a:ext cx="9144000" cy="3609677"/>
          </a:xfrm>
          <a:prstGeom prst="rect">
            <a:avLst/>
          </a:prstGeom>
        </p:spPr>
      </p:pic>
      <p:sp>
        <p:nvSpPr>
          <p:cNvPr id="5" name="矩形 4"/>
          <p:cNvSpPr/>
          <p:nvPr/>
        </p:nvSpPr>
        <p:spPr>
          <a:xfrm>
            <a:off x="2152650" y="5870504"/>
            <a:ext cx="8084911" cy="79565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Lucida Grande"/>
              </a:rPr>
              <a:t>Martin </a:t>
            </a:r>
            <a:r>
              <a:rPr kumimoji="0" lang="en-US" altLang="zh-TW" sz="1800" b="0" i="0" u="none" strike="noStrike" kern="1200" cap="none" spc="0" normalizeH="0" baseline="0" noProof="0" dirty="0" err="1">
                <a:ln>
                  <a:noFill/>
                </a:ln>
                <a:solidFill>
                  <a:prstClr val="black"/>
                </a:solidFill>
                <a:effectLst/>
                <a:uLnTx/>
                <a:uFillTx/>
                <a:latin typeface="Lucida Grande"/>
              </a:rPr>
              <a:t>Arjovsky</a:t>
            </a:r>
            <a:r>
              <a:rPr kumimoji="0" lang="en-US" altLang="zh-TW" sz="1800" b="0" i="0" u="none" strike="noStrike" kern="1200" cap="none" spc="0" normalizeH="0" baseline="0" noProof="0" dirty="0">
                <a:ln>
                  <a:noFill/>
                </a:ln>
                <a:solidFill>
                  <a:srgbClr val="000000"/>
                </a:solidFill>
                <a:effectLst/>
                <a:uLnTx/>
                <a:uFillTx/>
                <a:latin typeface="Lucida Grande"/>
              </a:rPr>
              <a:t>, </a:t>
            </a:r>
            <a:r>
              <a:rPr kumimoji="0" lang="en-US" altLang="zh-TW" sz="1800" b="0" i="0" u="none" strike="noStrike" kern="1200" cap="none" spc="0" normalizeH="0" baseline="0" noProof="0" dirty="0">
                <a:ln>
                  <a:noFill/>
                </a:ln>
                <a:solidFill>
                  <a:prstClr val="black"/>
                </a:solidFill>
                <a:effectLst/>
                <a:uLnTx/>
                <a:uFillTx/>
                <a:latin typeface="Lucida Grande"/>
              </a:rPr>
              <a:t>Léon </a:t>
            </a:r>
            <a:r>
              <a:rPr kumimoji="0" lang="en-US" altLang="zh-TW" sz="1800" b="0" i="0" u="none" strike="noStrike" kern="1200" cap="none" spc="0" normalizeH="0" baseline="0" noProof="0" dirty="0" err="1">
                <a:ln>
                  <a:noFill/>
                </a:ln>
                <a:solidFill>
                  <a:prstClr val="black"/>
                </a:solidFill>
                <a:effectLst/>
                <a:uLnTx/>
                <a:uFillTx/>
                <a:latin typeface="Lucida Grande"/>
              </a:rPr>
              <a:t>Bottou</a:t>
            </a:r>
            <a:r>
              <a:rPr kumimoji="0" lang="en-US" altLang="zh-TW" sz="1800" b="0" i="0" u="none" strike="noStrike" kern="1200" cap="none" spc="0" normalizeH="0" baseline="0" noProof="0" dirty="0">
                <a:ln>
                  <a:noFill/>
                </a:ln>
                <a:solidFill>
                  <a:prstClr val="black"/>
                </a:solidFill>
                <a:effectLst/>
                <a:uLnTx/>
                <a:uFillTx/>
                <a:latin typeface="Lucida Grande"/>
              </a:rPr>
              <a:t>, </a:t>
            </a:r>
            <a:r>
              <a:rPr kumimoji="0" lang="en-US" altLang="zh-TW" sz="1800" b="0" i="0" u="none" strike="noStrike" kern="1200" cap="none" spc="0" normalizeH="0" baseline="0" noProof="0" dirty="0">
                <a:ln>
                  <a:noFill/>
                </a:ln>
                <a:solidFill>
                  <a:prstClr val="black"/>
                </a:solidFill>
                <a:effectLst/>
                <a:uLnTx/>
                <a:uFillTx/>
                <a:latin typeface="Arial"/>
              </a:rPr>
              <a:t>Towards Principled Methods for Training Generative Adversarial Networks,</a:t>
            </a:r>
            <a:r>
              <a:rPr kumimoji="0" lang="zh-TW" altLang="en-US" sz="1800" b="0" i="0" u="none" strike="noStrike" kern="1200" cap="none" spc="0" normalizeH="0" baseline="0" noProof="0" dirty="0">
                <a:ln>
                  <a:noFill/>
                </a:ln>
                <a:solidFill>
                  <a:prstClr val="black"/>
                </a:solidFill>
                <a:effectLst/>
                <a:uLnTx/>
                <a:uFillTx/>
                <a:latin typeface="Arial"/>
              </a:rPr>
              <a:t> </a:t>
            </a:r>
            <a:r>
              <a:rPr kumimoji="0" lang="en-US" altLang="zh-TW" sz="1800" b="0" i="0" u="none" strike="noStrike" kern="1200" cap="none" spc="0" normalizeH="0" baseline="0" noProof="0" dirty="0">
                <a:ln>
                  <a:noFill/>
                </a:ln>
                <a:solidFill>
                  <a:prstClr val="black"/>
                </a:solidFill>
                <a:effectLst/>
                <a:uLnTx/>
                <a:uFillTx/>
                <a:latin typeface="Arial"/>
              </a:rPr>
              <a:t>2017, </a:t>
            </a:r>
            <a:r>
              <a:rPr kumimoji="0" lang="en-US" altLang="zh-TW" sz="1800" b="0" i="0" u="none" strike="noStrike" kern="1200" cap="none" spc="0" normalizeH="0" baseline="0" noProof="0" dirty="0" err="1">
                <a:ln>
                  <a:noFill/>
                </a:ln>
                <a:solidFill>
                  <a:prstClr val="black"/>
                </a:solidFill>
                <a:effectLst/>
                <a:uLnTx/>
                <a:uFillTx/>
                <a:latin typeface="Arial"/>
              </a:rPr>
              <a:t>arXiv</a:t>
            </a:r>
            <a:r>
              <a:rPr kumimoji="0" lang="en-US" altLang="zh-TW" sz="1800" b="0" i="0" u="none" strike="noStrike" kern="1200" cap="none" spc="0" normalizeH="0" baseline="0" noProof="0" dirty="0">
                <a:ln>
                  <a:noFill/>
                </a:ln>
                <a:solidFill>
                  <a:prstClr val="black"/>
                </a:solidFill>
                <a:effectLst/>
                <a:uLnTx/>
                <a:uFillTx/>
                <a:latin typeface="Arial"/>
              </a:rPr>
              <a:t> preprint</a:t>
            </a:r>
          </a:p>
        </p:txBody>
      </p:sp>
    </p:spTree>
    <p:extLst>
      <p:ext uri="{BB962C8B-B14F-4D97-AF65-F5344CB8AC3E}">
        <p14:creationId xmlns:p14="http://schemas.microsoft.com/office/powerpoint/2010/main" val="3699080314"/>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idx="4294967295"/>
          </p:nvPr>
        </p:nvSpPr>
        <p:spPr>
          <a:xfrm>
            <a:off x="1219200" y="0"/>
            <a:ext cx="10972800" cy="1144588"/>
          </a:xfrm>
        </p:spPr>
        <p:txBody>
          <a:bodyPr>
            <a:normAutofit/>
          </a:bodyPr>
          <a:lstStyle/>
          <a:p>
            <a:r>
              <a:rPr lang="en-US" sz="3500" b="1" noProof="1">
                <a:solidFill>
                  <a:srgbClr val="0070C0"/>
                </a:solidFill>
                <a:latin typeface="微软雅黑" panose="020B0503020204020204" pitchFamily="34" charset="-122"/>
                <a:ea typeface="微软雅黑" panose="020B0503020204020204" pitchFamily="34" charset="-122"/>
                <a:cs typeface="+mn-cs"/>
              </a:rPr>
              <a:t>4</a:t>
            </a:r>
            <a:r>
              <a:rPr lang="x-none" sz="3500" b="1" noProof="1">
                <a:solidFill>
                  <a:srgbClr val="0070C0"/>
                </a:solidFill>
                <a:latin typeface="微软雅黑" panose="020B0503020204020204" pitchFamily="34" charset="-122"/>
                <a:ea typeface="微软雅黑" panose="020B0503020204020204" pitchFamily="34" charset="-122"/>
                <a:cs typeface="+mn-cs"/>
              </a:rPr>
              <a:t>.1 JS散度</a:t>
            </a:r>
          </a:p>
        </p:txBody>
      </p:sp>
      <p:sp>
        <p:nvSpPr>
          <p:cNvPr id="3" name="內容版面配置區 2"/>
          <p:cNvSpPr>
            <a:spLocks noGrp="1"/>
          </p:cNvSpPr>
          <p:nvPr>
            <p:ph idx="4294967295"/>
          </p:nvPr>
        </p:nvSpPr>
        <p:spPr>
          <a:xfrm>
            <a:off x="0" y="1604963"/>
            <a:ext cx="10972800" cy="3976687"/>
          </a:xfrm>
        </p:spPr>
        <p:txBody>
          <a:bodyPr/>
          <a:lstStyle/>
          <a:p>
            <a:r>
              <a:rPr lang="x-none" altLang="" sz="3200" dirty="0"/>
              <a:t>通过判别器得出的JS散度中包含的有效信息很少</a:t>
            </a:r>
          </a:p>
        </p:txBody>
      </p:sp>
      <p:pic>
        <p:nvPicPr>
          <p:cNvPr id="6" name="圖片 5"/>
          <p:cNvPicPr>
            <a:picLocks noChangeAspect="1"/>
          </p:cNvPicPr>
          <p:nvPr/>
        </p:nvPicPr>
        <p:blipFill>
          <a:blip r:embed="rId2"/>
          <a:stretch>
            <a:fillRect/>
          </a:stretch>
        </p:blipFill>
        <p:spPr>
          <a:xfrm>
            <a:off x="1680712" y="2918171"/>
            <a:ext cx="4438650" cy="2876550"/>
          </a:xfrm>
          <a:prstGeom prst="rect">
            <a:avLst/>
          </a:prstGeom>
        </p:spPr>
      </p:pic>
      <p:pic>
        <p:nvPicPr>
          <p:cNvPr id="7" name="圖片 6"/>
          <p:cNvPicPr>
            <a:picLocks noChangeAspect="1"/>
          </p:cNvPicPr>
          <p:nvPr/>
        </p:nvPicPr>
        <p:blipFill>
          <a:blip r:embed="rId3"/>
          <a:stretch>
            <a:fillRect/>
          </a:stretch>
        </p:blipFill>
        <p:spPr>
          <a:xfrm>
            <a:off x="6092857" y="2922194"/>
            <a:ext cx="4447761" cy="2859275"/>
          </a:xfrm>
          <a:prstGeom prst="rect">
            <a:avLst/>
          </a:prstGeom>
        </p:spPr>
      </p:pic>
      <p:sp>
        <p:nvSpPr>
          <p:cNvPr id="8" name="文字方塊 7"/>
          <p:cNvSpPr txBox="1"/>
          <p:nvPr/>
        </p:nvSpPr>
        <p:spPr>
          <a:xfrm>
            <a:off x="2535063" y="5913045"/>
            <a:ext cx="2676939" cy="45720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Arial"/>
              </a:rPr>
              <a:t>Weak Generator</a:t>
            </a:r>
            <a:endParaRPr kumimoji="0" lang="zh-TW" altLang="en-US" sz="2400" b="0" i="0" u="none" strike="noStrike" kern="1200" cap="none" spc="0" normalizeH="0" baseline="0" noProof="0" dirty="0">
              <a:ln>
                <a:noFill/>
              </a:ln>
              <a:solidFill>
                <a:prstClr val="black"/>
              </a:solidFill>
              <a:effectLst/>
              <a:uLnTx/>
              <a:uFillTx/>
              <a:latin typeface="Arial"/>
            </a:endParaRPr>
          </a:p>
        </p:txBody>
      </p:sp>
      <p:sp>
        <p:nvSpPr>
          <p:cNvPr id="9" name="文字方塊 8"/>
          <p:cNvSpPr txBox="1"/>
          <p:nvPr/>
        </p:nvSpPr>
        <p:spPr>
          <a:xfrm>
            <a:off x="7140194" y="5963405"/>
            <a:ext cx="2676939" cy="8229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Arial"/>
              </a:rPr>
              <a:t>Strong Generator</a:t>
            </a:r>
            <a:endParaRPr kumimoji="0" lang="zh-TW" altLang="en-US" sz="2400" b="0" i="0" u="none" strike="noStrike" kern="1200" cap="none" spc="0" normalizeH="0" baseline="0" noProof="0" dirty="0">
              <a:ln>
                <a:noFill/>
              </a:ln>
              <a:solidFill>
                <a:prstClr val="black"/>
              </a:solidFill>
              <a:effectLst/>
              <a:uLnTx/>
              <a:uFillTx/>
              <a:latin typeface="Arial"/>
            </a:endParaRPr>
          </a:p>
        </p:txBody>
      </p:sp>
    </p:spTree>
    <p:extLst>
      <p:ext uri="{BB962C8B-B14F-4D97-AF65-F5344CB8AC3E}">
        <p14:creationId xmlns:p14="http://schemas.microsoft.com/office/powerpoint/2010/main" val="3171918743"/>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idx="4294967295"/>
          </p:nvPr>
        </p:nvSpPr>
        <p:spPr>
          <a:xfrm>
            <a:off x="1139825" y="69249"/>
            <a:ext cx="10972800" cy="1144588"/>
          </a:xfrm>
        </p:spPr>
        <p:txBody>
          <a:bodyPr>
            <a:normAutofit/>
          </a:bodyPr>
          <a:lstStyle/>
          <a:p>
            <a:r>
              <a:rPr lang="en-US" altLang="" sz="3500" b="1" dirty="0">
                <a:solidFill>
                  <a:srgbClr val="0070C0"/>
                </a:solidFill>
                <a:latin typeface="微软雅黑" panose="020B0503020204020204" pitchFamily="34" charset="-122"/>
                <a:ea typeface="微软雅黑" panose="020B0503020204020204" pitchFamily="34" charset="-122"/>
                <a:cs typeface="+mn-cs"/>
              </a:rPr>
              <a:t>4</a:t>
            </a:r>
            <a:r>
              <a:rPr lang="x-none" altLang="" sz="3500" b="1" dirty="0">
                <a:solidFill>
                  <a:srgbClr val="0070C0"/>
                </a:solidFill>
                <a:latin typeface="微软雅黑" panose="020B0503020204020204" pitchFamily="34" charset="-122"/>
                <a:ea typeface="微软雅黑" panose="020B0503020204020204" pitchFamily="34" charset="-122"/>
                <a:cs typeface="+mn-cs"/>
              </a:rPr>
              <a:t>.2.1 判别器</a:t>
            </a:r>
          </a:p>
        </p:txBody>
      </p:sp>
      <mc:AlternateContent xmlns:mc="http://schemas.openxmlformats.org/markup-compatibility/2006">
        <mc:Choice xmlns:a14="http://schemas.microsoft.com/office/drawing/2010/main" Requires="a14">
          <p:sp>
            <p:nvSpPr>
              <p:cNvPr id="4" name="文字方塊 3"/>
              <p:cNvSpPr txBox="1"/>
              <p:nvPr/>
            </p:nvSpPr>
            <p:spPr>
              <a:xfrm>
                <a:off x="2200711" y="3064692"/>
                <a:ext cx="6689588" cy="507639"/>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unc>
                        <m:funcPr>
                          <m:ctrlP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rPr>
                          </m:ctrlPr>
                        </m:funcPr>
                        <m:fName>
                          <m:limLow>
                            <m:limLowPr>
                              <m:ctrlP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rPr>
                              </m:ctrlPr>
                            </m:limLowPr>
                            <m:e>
                              <m:r>
                                <m:rPr>
                                  <m:sty m:val="p"/>
                                </m:rPr>
                                <a:rPr kumimoji="0" lang="en-US" altLang="zh-TW" sz="2400" b="0" i="0" u="none" strike="noStrike" kern="1200" cap="none" spc="0" normalizeH="0" baseline="0" noProof="0">
                                  <a:ln>
                                    <a:noFill/>
                                  </a:ln>
                                  <a:solidFill>
                                    <a:prstClr val="black"/>
                                  </a:solidFill>
                                  <a:effectLst/>
                                  <a:uLnTx/>
                                  <a:uFillTx/>
                                  <a:latin typeface="Cambria Math" panose="02040503050406030204" pitchFamily="18" charset="0"/>
                                </a:rPr>
                                <m:t>max</m:t>
                              </m:r>
                            </m:e>
                            <m:lim>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rPr>
                                <m:t>𝐷</m:t>
                              </m:r>
                            </m:lim>
                          </m:limLow>
                        </m:fName>
                        <m:e>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rPr>
                            <m:t>𝑉</m:t>
                          </m:r>
                          <m:d>
                            <m:dPr>
                              <m:ctrlP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rPr>
                              </m:ctrlPr>
                            </m:dPr>
                            <m:e>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rPr>
                                <m:t>𝐺</m:t>
                              </m:r>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rPr>
                                <m:t>,</m:t>
                              </m:r>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rPr>
                                <m:t>𝐷</m:t>
                              </m:r>
                            </m:e>
                          </m:d>
                        </m:e>
                      </m:func>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rPr>
                        <m:t>=−2</m:t>
                      </m:r>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rPr>
                        <m:t>𝑙𝑜𝑔</m:t>
                      </m:r>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rPr>
                        <m:t>2+2</m:t>
                      </m:r>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rPr>
                        <m:t>𝐽𝑆𝐷</m:t>
                      </m:r>
                      <m:d>
                        <m:dPr>
                          <m:ctrlP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rPr>
                          </m:ctrlPr>
                        </m:dPr>
                        <m:e>
                          <m:sSub>
                            <m:sSubPr>
                              <m:ctrlP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rPr>
                              </m:ctrlPr>
                            </m:sSubPr>
                            <m:e>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rPr>
                                <m:t>𝑃</m:t>
                              </m:r>
                            </m:e>
                            <m:sub>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rPr>
                                <m:t>𝑑𝑎𝑡𝑎</m:t>
                              </m:r>
                            </m:sub>
                          </m:sSub>
                          <m:d>
                            <m:dPr>
                              <m:ctrlP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rPr>
                              </m:ctrlPr>
                            </m:dPr>
                            <m:e>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rPr>
                                <m:t>𝑥</m:t>
                              </m:r>
                            </m:e>
                          </m:d>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m:t>
                          </m:r>
                          <m:sSub>
                            <m:sSubPr>
                              <m:ctrlP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rPr>
                              </m:ctrlPr>
                            </m:sSubPr>
                            <m:e>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rPr>
                                <m:t>𝑃</m:t>
                              </m:r>
                            </m:e>
                            <m:sub>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rPr>
                                <m:t>𝐺</m:t>
                              </m:r>
                            </m:sub>
                          </m:sSub>
                          <m:d>
                            <m:dPr>
                              <m:ctrlP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rPr>
                              </m:ctrlPr>
                            </m:dPr>
                            <m:e>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rPr>
                                <m:t>𝑥</m:t>
                              </m:r>
                            </m:e>
                          </m:d>
                        </m:e>
                      </m:d>
                    </m:oMath>
                  </m:oMathPara>
                </a14:m>
                <a:endParaRPr kumimoji="0" lang="zh-TW" altLang="en-US" sz="2400" b="0" i="0" u="none" strike="noStrike" kern="1200" cap="none" spc="0" normalizeH="0" baseline="0" noProof="0" dirty="0">
                  <a:ln>
                    <a:noFill/>
                  </a:ln>
                  <a:solidFill>
                    <a:prstClr val="black"/>
                  </a:solidFill>
                  <a:effectLst/>
                  <a:uLnTx/>
                  <a:uFillTx/>
                  <a:latin typeface="Arial"/>
                </a:endParaRPr>
              </a:p>
            </p:txBody>
          </p:sp>
        </mc:Choice>
        <mc:Fallback>
          <p:sp>
            <p:nvSpPr>
              <p:cNvPr id="4" name="文字方塊 3"/>
              <p:cNvSpPr txBox="1">
                <a:spLocks noRot="1" noChangeAspect="1" noMove="1" noResize="1" noEditPoints="1" noAdjustHandles="1" noChangeArrowheads="1" noChangeShapeType="1" noTextEdit="1"/>
              </p:cNvSpPr>
              <p:nvPr/>
            </p:nvSpPr>
            <p:spPr>
              <a:xfrm>
                <a:off x="2200711" y="3064692"/>
                <a:ext cx="6689588" cy="507639"/>
              </a:xfrm>
              <a:prstGeom prst="rect">
                <a:avLst/>
              </a:prstGeom>
              <a:blipFill>
                <a:blip r:embed="rId2"/>
                <a:stretch>
                  <a:fillRect/>
                </a:stretch>
              </a:blipFill>
            </p:spPr>
            <p:txBody>
              <a:bodyPr/>
              <a:lstStyle/>
              <a:p>
                <a:r>
                  <a:rPr lang="zh-CN" altLang="en-US">
                    <a:noFill/>
                  </a:rPr>
                  <a:t> </a:t>
                </a:r>
              </a:p>
            </p:txBody>
          </p:sp>
        </mc:Fallback>
      </mc:AlternateContent>
      <p:sp>
        <p:nvSpPr>
          <p:cNvPr id="6" name="文字方塊 5"/>
          <p:cNvSpPr txBox="1"/>
          <p:nvPr/>
        </p:nvSpPr>
        <p:spPr>
          <a:xfrm>
            <a:off x="865567" y="3908669"/>
            <a:ext cx="5937810" cy="45974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x-none" altLang="en-US" sz="2400" b="0" i="0" u="none" strike="noStrike" kern="1200" cap="none" spc="0" normalizeH="0" baseline="0" noProof="0" dirty="0">
                <a:ln>
                  <a:noFill/>
                </a:ln>
                <a:solidFill>
                  <a:prstClr val="black"/>
                </a:solidFill>
                <a:effectLst/>
                <a:uLnTx/>
                <a:uFillTx/>
              </a:rPr>
              <a:t>原因</a:t>
            </a:r>
            <a:r>
              <a:rPr kumimoji="0" lang="en-US" altLang="zh-TW" sz="2400" b="0" i="0" u="none" strike="noStrike" kern="1200" cap="none" spc="0" normalizeH="0" baseline="0" noProof="0" dirty="0">
                <a:ln>
                  <a:noFill/>
                </a:ln>
                <a:solidFill>
                  <a:prstClr val="black"/>
                </a:solidFill>
                <a:effectLst/>
                <a:uLnTx/>
                <a:uFillTx/>
                <a:latin typeface="Arial"/>
              </a:rPr>
              <a:t>1.</a:t>
            </a:r>
            <a:r>
              <a:rPr kumimoji="0" lang="x-none" altLang="en-US" sz="2400" b="0" i="0" u="none" strike="noStrike" kern="1200" cap="none" spc="0" normalizeH="0" baseline="0" noProof="0" dirty="0">
                <a:ln>
                  <a:noFill/>
                </a:ln>
                <a:solidFill>
                  <a:prstClr val="black"/>
                </a:solidFill>
                <a:effectLst/>
                <a:uLnTx/>
                <a:uFillTx/>
              </a:rPr>
              <a:t>：取样本作近似</a:t>
            </a:r>
          </a:p>
        </p:txBody>
      </p:sp>
      <mc:AlternateContent xmlns:mc="http://schemas.openxmlformats.org/markup-compatibility/2006">
        <mc:Choice xmlns:a14="http://schemas.microsoft.com/office/drawing/2010/main" Requires="a14">
          <p:sp>
            <p:nvSpPr>
              <p:cNvPr id="10" name="文字方塊 9"/>
              <p:cNvSpPr txBox="1"/>
              <p:nvPr/>
            </p:nvSpPr>
            <p:spPr>
              <a:xfrm>
                <a:off x="2741084" y="1703357"/>
                <a:ext cx="6370847" cy="430374"/>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rPr>
                        <m:t>𝑉</m:t>
                      </m:r>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rPr>
                        <m:t>=</m:t>
                      </m:r>
                      <m:sSub>
                        <m:sSubPr>
                          <m:ctrlP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rPr>
                          </m:ctrlPr>
                        </m:sSubPr>
                        <m:e>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rPr>
                            <m:t>𝐸</m:t>
                          </m:r>
                        </m:e>
                        <m:sub>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rPr>
                            <m:t>𝑥</m:t>
                          </m:r>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rPr>
                            <m:t>∼</m:t>
                          </m:r>
                          <m:sSub>
                            <m:sSubPr>
                              <m:ctrlP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rPr>
                              </m:ctrlPr>
                            </m:sSubPr>
                            <m:e>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rPr>
                                <m:t>𝑃</m:t>
                              </m:r>
                            </m:e>
                            <m:sub>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rPr>
                                <m:t>𝑑𝑎𝑡𝑎</m:t>
                              </m:r>
                            </m:sub>
                          </m:sSub>
                        </m:sub>
                      </m:sSub>
                      <m:d>
                        <m:dPr>
                          <m:begChr m:val="["/>
                          <m:endChr m:val="]"/>
                          <m:ctrlP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rPr>
                          </m:ctrlPr>
                        </m:dPr>
                        <m:e>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rPr>
                            <m:t>𝑙𝑜𝑔𝐷</m:t>
                          </m:r>
                          <m:d>
                            <m:dPr>
                              <m:ctrlP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rPr>
                              </m:ctrlPr>
                            </m:dPr>
                            <m:e>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rPr>
                                <m:t>𝑥</m:t>
                              </m:r>
                            </m:e>
                          </m:d>
                        </m:e>
                      </m:d>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rPr>
                        <m:t>+</m:t>
                      </m:r>
                      <m:sSub>
                        <m:sSubPr>
                          <m:ctrlP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rPr>
                          </m:ctrlPr>
                        </m:sSubPr>
                        <m:e>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rPr>
                            <m:t>𝐸</m:t>
                          </m:r>
                        </m:e>
                        <m:sub>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rPr>
                            <m:t>𝑥</m:t>
                          </m:r>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rPr>
                            <m:t>∼</m:t>
                          </m:r>
                          <m:sSub>
                            <m:sSubPr>
                              <m:ctrlP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rPr>
                              </m:ctrlPr>
                            </m:sSubPr>
                            <m:e>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rPr>
                                <m:t>𝑃</m:t>
                              </m:r>
                            </m:e>
                            <m:sub>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rPr>
                                <m:t>𝐺</m:t>
                              </m:r>
                            </m:sub>
                          </m:sSub>
                        </m:sub>
                      </m:sSub>
                      <m:d>
                        <m:dPr>
                          <m:begChr m:val="["/>
                          <m:endChr m:val="]"/>
                          <m:ctrlP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rPr>
                          </m:ctrlPr>
                        </m:dPr>
                        <m:e>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rPr>
                            <m:t>𝑙𝑜𝑔</m:t>
                          </m:r>
                          <m:d>
                            <m:dPr>
                              <m:ctrlP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rPr>
                              </m:ctrlPr>
                            </m:dPr>
                            <m:e>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rPr>
                                <m:t>1−</m:t>
                              </m:r>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rPr>
                                <m:t>𝐷</m:t>
                              </m:r>
                              <m:d>
                                <m:dPr>
                                  <m:ctrlP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rPr>
                                  </m:ctrlPr>
                                </m:dPr>
                                <m:e>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rPr>
                                    <m:t>𝑥</m:t>
                                  </m:r>
                                </m:e>
                              </m:d>
                            </m:e>
                          </m:d>
                        </m:e>
                      </m:d>
                    </m:oMath>
                  </m:oMathPara>
                </a14:m>
                <a:endParaRPr kumimoji="0" lang="zh-TW" altLang="en-US" sz="2400" b="0" i="0" u="none" strike="noStrike" kern="1200" cap="none" spc="0" normalizeH="0" baseline="0" noProof="0" dirty="0">
                  <a:ln>
                    <a:noFill/>
                  </a:ln>
                  <a:solidFill>
                    <a:prstClr val="black"/>
                  </a:solidFill>
                  <a:effectLst/>
                  <a:uLnTx/>
                  <a:uFillTx/>
                  <a:latin typeface="Arial"/>
                </a:endParaRPr>
              </a:p>
            </p:txBody>
          </p:sp>
        </mc:Choice>
        <mc:Fallback>
          <p:sp>
            <p:nvSpPr>
              <p:cNvPr id="10" name="文字方塊 9"/>
              <p:cNvSpPr txBox="1">
                <a:spLocks noRot="1" noChangeAspect="1" noMove="1" noResize="1" noEditPoints="1" noAdjustHandles="1" noChangeArrowheads="1" noChangeShapeType="1" noTextEdit="1"/>
              </p:cNvSpPr>
              <p:nvPr/>
            </p:nvSpPr>
            <p:spPr>
              <a:xfrm>
                <a:off x="2741084" y="1703357"/>
                <a:ext cx="6370847" cy="430374"/>
              </a:xfrm>
              <a:prstGeom prst="rect">
                <a:avLst/>
              </a:prstGeom>
              <a:blipFill>
                <a:blip r:embed="rId3"/>
                <a:stretch>
                  <a:fillRect/>
                </a:stretch>
              </a:blipFill>
            </p:spPr>
            <p:txBody>
              <a:bodyPr/>
              <a:lstStyle/>
              <a:p>
                <a:r>
                  <a:rPr lang="zh-CN" altLang="en-US">
                    <a:noFill/>
                  </a:rPr>
                  <a:t> </a:t>
                </a:r>
              </a:p>
            </p:txBody>
          </p:sp>
        </mc:Fallback>
      </mc:AlternateContent>
      <p:sp>
        <p:nvSpPr>
          <p:cNvPr id="11" name="文字方塊 10"/>
          <p:cNvSpPr txBox="1"/>
          <p:nvPr/>
        </p:nvSpPr>
        <p:spPr>
          <a:xfrm>
            <a:off x="4994249" y="1273861"/>
            <a:ext cx="416745" cy="457200"/>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white"/>
                </a:solidFill>
                <a:effectLst/>
                <a:uLnTx/>
                <a:uFillTx/>
                <a:latin typeface="Arial"/>
              </a:rPr>
              <a:t>1</a:t>
            </a:r>
            <a:endParaRPr kumimoji="0" lang="zh-TW" altLang="en-US" sz="2400" b="0" i="0" u="none" strike="noStrike" kern="1200" cap="none" spc="0" normalizeH="0" baseline="0" noProof="0" dirty="0">
              <a:ln>
                <a:noFill/>
              </a:ln>
              <a:solidFill>
                <a:prstClr val="white"/>
              </a:solidFill>
              <a:effectLst/>
              <a:uLnTx/>
              <a:uFillTx/>
              <a:latin typeface="Arial"/>
            </a:endParaRPr>
          </a:p>
        </p:txBody>
      </p:sp>
      <p:sp>
        <p:nvSpPr>
          <p:cNvPr id="12" name="文字方塊 11"/>
          <p:cNvSpPr txBox="1"/>
          <p:nvPr/>
        </p:nvSpPr>
        <p:spPr>
          <a:xfrm>
            <a:off x="8232298" y="1275450"/>
            <a:ext cx="416745" cy="457200"/>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white"/>
                </a:solidFill>
                <a:effectLst/>
                <a:uLnTx/>
                <a:uFillTx/>
                <a:latin typeface="Arial"/>
              </a:rPr>
              <a:t>0</a:t>
            </a:r>
            <a:endParaRPr kumimoji="0" lang="zh-TW" altLang="en-US" sz="2400" b="0" i="0" u="none" strike="noStrike" kern="1200" cap="none" spc="0" normalizeH="0" baseline="0" noProof="0" dirty="0">
              <a:ln>
                <a:noFill/>
              </a:ln>
              <a:solidFill>
                <a:prstClr val="white"/>
              </a:solidFill>
              <a:effectLst/>
              <a:uLnTx/>
              <a:uFillTx/>
              <a:latin typeface="Arial"/>
            </a:endParaRPr>
          </a:p>
        </p:txBody>
      </p:sp>
      <p:sp>
        <p:nvSpPr>
          <p:cNvPr id="13" name="文字方塊 12"/>
          <p:cNvSpPr txBox="1"/>
          <p:nvPr/>
        </p:nvSpPr>
        <p:spPr>
          <a:xfrm>
            <a:off x="8804138" y="3125692"/>
            <a:ext cx="586220" cy="822960"/>
          </a:xfrm>
          <a:prstGeom prst="rect">
            <a:avLst/>
          </a:prstGeom>
        </p:spPr>
        <p:style>
          <a:lnRef idx="0">
            <a:schemeClr val="accent1"/>
          </a:lnRef>
          <a:fillRef idx="3">
            <a:schemeClr val="accent1"/>
          </a:fillRef>
          <a:effectRef idx="3">
            <a:schemeClr val="accent1"/>
          </a:effectRef>
          <a:fontRef idx="minor">
            <a:schemeClr val="lt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white"/>
                </a:solidFill>
                <a:effectLst/>
                <a:uLnTx/>
                <a:uFillTx/>
                <a:latin typeface="Arial"/>
              </a:rPr>
              <a:t>= 0</a:t>
            </a:r>
            <a:endParaRPr kumimoji="0" lang="zh-TW" altLang="en-US" sz="2400" b="0" i="0" u="none" strike="noStrike" kern="1200" cap="none" spc="0" normalizeH="0" baseline="0" noProof="0" dirty="0">
              <a:ln>
                <a:noFill/>
              </a:ln>
              <a:solidFill>
                <a:prstClr val="white"/>
              </a:solidFill>
              <a:effectLst/>
              <a:uLnTx/>
              <a:uFillTx/>
              <a:latin typeface="Arial"/>
            </a:endParaRPr>
          </a:p>
        </p:txBody>
      </p:sp>
      <mc:AlternateContent xmlns:mc="http://schemas.openxmlformats.org/markup-compatibility/2006">
        <mc:Choice xmlns:a14="http://schemas.microsoft.com/office/drawing/2010/main" Requires="a14">
          <p:sp>
            <p:nvSpPr>
              <p:cNvPr id="14" name="矩形 13"/>
              <p:cNvSpPr/>
              <p:nvPr/>
            </p:nvSpPr>
            <p:spPr>
              <a:xfrm>
                <a:off x="2974240" y="2094748"/>
                <a:ext cx="6959138" cy="1100558"/>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m:t>
                      </m:r>
                      <m:f>
                        <m:fPr>
                          <m:ctrlP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rPr>
                          </m:ctrlPr>
                        </m:fPr>
                        <m:num>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rPr>
                            <m:t>1</m:t>
                          </m:r>
                        </m:num>
                        <m:den>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rPr>
                            <m:t>𝑚</m:t>
                          </m:r>
                        </m:den>
                      </m:f>
                      <m:nary>
                        <m:naryPr>
                          <m:chr m:val="∑"/>
                          <m:ctrlP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rPr>
                          </m:ctrlPr>
                        </m:naryPr>
                        <m:sub>
                          <m:r>
                            <m:rPr>
                              <m:brk m:alnAt="23"/>
                            </m:rP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rPr>
                            <m:t>𝑖</m:t>
                          </m:r>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rPr>
                            <m:t>=1</m:t>
                          </m:r>
                        </m:sub>
                        <m:sup>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rPr>
                            <m:t>𝑚</m:t>
                          </m:r>
                        </m:sup>
                        <m:e>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rPr>
                            <m:t>𝑙𝑜𝑔𝐷</m:t>
                          </m:r>
                          <m:d>
                            <m:dPr>
                              <m:ctrlP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rPr>
                              </m:ctrlPr>
                            </m:dPr>
                            <m:e>
                              <m:sSup>
                                <m:sSupPr>
                                  <m:ctrlP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rPr>
                                  </m:ctrlPr>
                                </m:sSupPr>
                                <m:e>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rPr>
                                    <m:t>𝑥</m:t>
                                  </m:r>
                                </m:e>
                                <m:sup>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rPr>
                                    <m:t>𝑖</m:t>
                                  </m:r>
                                </m:sup>
                              </m:sSup>
                            </m:e>
                          </m:d>
                        </m:e>
                      </m:nary>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rPr>
                        <m:t>+</m:t>
                      </m:r>
                      <m:f>
                        <m:fPr>
                          <m:ctrlP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rPr>
                          </m:ctrlPr>
                        </m:fPr>
                        <m:num>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rPr>
                            <m:t>1</m:t>
                          </m:r>
                        </m:num>
                        <m:den>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rPr>
                            <m:t>𝑚</m:t>
                          </m:r>
                        </m:den>
                      </m:f>
                      <m:nary>
                        <m:naryPr>
                          <m:chr m:val="∑"/>
                          <m:ctrlP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rPr>
                          </m:ctrlPr>
                        </m:naryPr>
                        <m:sub>
                          <m:r>
                            <m:rPr>
                              <m:brk m:alnAt="23"/>
                            </m:rP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rPr>
                            <m:t>𝑖</m:t>
                          </m:r>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rPr>
                            <m:t>=1</m:t>
                          </m:r>
                        </m:sub>
                        <m:sup>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rPr>
                            <m:t>𝑚</m:t>
                          </m:r>
                        </m:sup>
                        <m:e>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rPr>
                            <m:t>𝑙𝑜𝑔</m:t>
                          </m:r>
                          <m:d>
                            <m:dPr>
                              <m:ctrlP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rPr>
                              </m:ctrlPr>
                            </m:dPr>
                            <m:e>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rPr>
                                <m:t>1−</m:t>
                              </m:r>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rPr>
                                <m:t>𝐷</m:t>
                              </m:r>
                              <m:d>
                                <m:dPr>
                                  <m:ctrlP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rPr>
                                  </m:ctrlPr>
                                </m:dPr>
                                <m:e>
                                  <m:sSup>
                                    <m:sSupPr>
                                      <m:ctrlP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rPr>
                                      </m:ctrlPr>
                                    </m:sSupPr>
                                    <m:e>
                                      <m:acc>
                                        <m:accPr>
                                          <m:chr m:val="̃"/>
                                          <m:ctrlP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rPr>
                                          </m:ctrlPr>
                                        </m:accPr>
                                        <m:e>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rPr>
                                            <m:t>𝑥</m:t>
                                          </m:r>
                                        </m:e>
                                      </m:acc>
                                    </m:e>
                                    <m:sup>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rPr>
                                        <m:t>𝑖</m:t>
                                      </m:r>
                                    </m:sup>
                                  </m:sSup>
                                </m:e>
                              </m:d>
                            </m:e>
                          </m:d>
                        </m:e>
                      </m:nary>
                    </m:oMath>
                  </m:oMathPara>
                </a14:m>
                <a:endParaRPr kumimoji="0" lang="zh-TW" altLang="en-US" sz="2400" b="0" i="0" u="none" strike="noStrike" kern="1200" cap="none" spc="0" normalizeH="0" baseline="0" noProof="0" dirty="0">
                  <a:ln>
                    <a:noFill/>
                  </a:ln>
                  <a:solidFill>
                    <a:prstClr val="black"/>
                  </a:solidFill>
                  <a:effectLst/>
                  <a:uLnTx/>
                  <a:uFillTx/>
                  <a:latin typeface="Arial"/>
                </a:endParaRPr>
              </a:p>
            </p:txBody>
          </p:sp>
        </mc:Choice>
        <mc:Fallback>
          <p:sp>
            <p:nvSpPr>
              <p:cNvPr id="14" name="矩形 13"/>
              <p:cNvSpPr>
                <a:spLocks noRot="1" noChangeAspect="1" noMove="1" noResize="1" noEditPoints="1" noAdjustHandles="1" noChangeArrowheads="1" noChangeShapeType="1" noTextEdit="1"/>
              </p:cNvSpPr>
              <p:nvPr/>
            </p:nvSpPr>
            <p:spPr>
              <a:xfrm>
                <a:off x="2974240" y="2094748"/>
                <a:ext cx="6959138" cy="1100558"/>
              </a:xfrm>
              <a:prstGeom prst="rect">
                <a:avLst/>
              </a:prstGeom>
              <a:blipFill>
                <a:blip r:embed="rId4"/>
                <a:stretch>
                  <a:fillRect/>
                </a:stretch>
              </a:blipFill>
            </p:spPr>
            <p:txBody>
              <a:bodyPr/>
              <a:lstStyle/>
              <a:p>
                <a:r>
                  <a:rPr lang="zh-CN" altLang="en-US">
                    <a:noFill/>
                  </a:rPr>
                  <a:t> </a:t>
                </a:r>
              </a:p>
            </p:txBody>
          </p:sp>
        </mc:Fallback>
      </mc:AlternateContent>
      <p:sp>
        <p:nvSpPr>
          <p:cNvPr id="15" name="文字方塊 14"/>
          <p:cNvSpPr txBox="1"/>
          <p:nvPr/>
        </p:nvSpPr>
        <p:spPr>
          <a:xfrm>
            <a:off x="6851305" y="3567664"/>
            <a:ext cx="768695" cy="822960"/>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white"/>
                </a:solidFill>
                <a:effectLst/>
                <a:uLnTx/>
                <a:uFillTx/>
                <a:latin typeface="Arial"/>
              </a:rPr>
              <a:t>log2</a:t>
            </a:r>
            <a:endParaRPr kumimoji="0" lang="zh-TW" altLang="en-US" sz="2400" b="0" i="0" u="none" strike="noStrike" kern="1200" cap="none" spc="0" normalizeH="0" baseline="0" noProof="0" dirty="0">
              <a:ln>
                <a:noFill/>
              </a:ln>
              <a:solidFill>
                <a:prstClr val="white"/>
              </a:solidFill>
              <a:effectLst/>
              <a:uLnTx/>
              <a:uFillTx/>
              <a:latin typeface="Arial"/>
            </a:endParaRPr>
          </a:p>
        </p:txBody>
      </p:sp>
      <p:cxnSp>
        <p:nvCxnSpPr>
          <p:cNvPr id="17" name="直線接點 16"/>
          <p:cNvCxnSpPr/>
          <p:nvPr/>
        </p:nvCxnSpPr>
        <p:spPr>
          <a:xfrm>
            <a:off x="5867400" y="3516864"/>
            <a:ext cx="2729018" cy="0"/>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sp>
        <p:nvSpPr>
          <p:cNvPr id="18" name="橢圓 17"/>
          <p:cNvSpPr/>
          <p:nvPr/>
        </p:nvSpPr>
        <p:spPr>
          <a:xfrm rot="19458542">
            <a:off x="5866545" y="4677532"/>
            <a:ext cx="2921000" cy="1542686"/>
          </a:xfrm>
          <a:prstGeom prst="ellipse">
            <a:avLst/>
          </a:prstGeom>
          <a:gradFill>
            <a:gsLst>
              <a:gs pos="0">
                <a:schemeClr val="accent5">
                  <a:lumMod val="110000"/>
                  <a:satMod val="105000"/>
                  <a:tint val="67000"/>
                  <a:alpha val="75000"/>
                </a:schemeClr>
              </a:gs>
              <a:gs pos="50000">
                <a:schemeClr val="accent5">
                  <a:lumMod val="105000"/>
                  <a:satMod val="103000"/>
                  <a:tint val="73000"/>
                </a:schemeClr>
              </a:gs>
              <a:gs pos="100000">
                <a:schemeClr val="accent5">
                  <a:lumMod val="105000"/>
                  <a:satMod val="109000"/>
                  <a:tint val="81000"/>
                </a:schemeClr>
              </a:gs>
            </a:gsLst>
          </a:gradFill>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endParaRPr>
          </a:p>
        </p:txBody>
      </p:sp>
      <p:sp>
        <p:nvSpPr>
          <p:cNvPr id="19" name="橢圓 18"/>
          <p:cNvSpPr/>
          <p:nvPr/>
        </p:nvSpPr>
        <p:spPr>
          <a:xfrm rot="1662803">
            <a:off x="6946333" y="4596300"/>
            <a:ext cx="3094691" cy="1632317"/>
          </a:xfrm>
          <a:prstGeom prst="ellipse">
            <a:avLst/>
          </a:prstGeom>
          <a:gradFill>
            <a:gsLst>
              <a:gs pos="0">
                <a:schemeClr val="accent2">
                  <a:lumMod val="110000"/>
                  <a:satMod val="105000"/>
                  <a:tint val="67000"/>
                  <a:alpha val="75000"/>
                </a:schemeClr>
              </a:gs>
              <a:gs pos="50000">
                <a:schemeClr val="accent2">
                  <a:lumMod val="105000"/>
                  <a:satMod val="103000"/>
                  <a:tint val="73000"/>
                </a:schemeClr>
              </a:gs>
              <a:gs pos="100000">
                <a:schemeClr val="accent2">
                  <a:lumMod val="105000"/>
                  <a:satMod val="109000"/>
                  <a:tint val="81000"/>
                </a:schemeClr>
              </a:gs>
            </a:gsLst>
          </a:gradFill>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endParaRPr>
          </a:p>
        </p:txBody>
      </p:sp>
      <p:sp>
        <p:nvSpPr>
          <p:cNvPr id="20" name="橢圓 19"/>
          <p:cNvSpPr/>
          <p:nvPr/>
        </p:nvSpPr>
        <p:spPr>
          <a:xfrm>
            <a:off x="6361044" y="5936974"/>
            <a:ext cx="185530" cy="1855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Arial"/>
            </a:endParaRPr>
          </a:p>
        </p:txBody>
      </p:sp>
      <p:sp>
        <p:nvSpPr>
          <p:cNvPr id="21" name="橢圓 20"/>
          <p:cNvSpPr/>
          <p:nvPr/>
        </p:nvSpPr>
        <p:spPr>
          <a:xfrm>
            <a:off x="7046379" y="5936974"/>
            <a:ext cx="185530" cy="1855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Arial"/>
            </a:endParaRPr>
          </a:p>
        </p:txBody>
      </p:sp>
      <p:sp>
        <p:nvSpPr>
          <p:cNvPr id="22" name="橢圓 21"/>
          <p:cNvSpPr/>
          <p:nvPr/>
        </p:nvSpPr>
        <p:spPr>
          <a:xfrm>
            <a:off x="6696553" y="5407549"/>
            <a:ext cx="185530" cy="1855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Arial"/>
            </a:endParaRPr>
          </a:p>
        </p:txBody>
      </p:sp>
      <p:sp>
        <p:nvSpPr>
          <p:cNvPr id="23" name="橢圓 22"/>
          <p:cNvSpPr/>
          <p:nvPr/>
        </p:nvSpPr>
        <p:spPr>
          <a:xfrm>
            <a:off x="7921190" y="5300471"/>
            <a:ext cx="185530" cy="1855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Arial"/>
            </a:endParaRPr>
          </a:p>
        </p:txBody>
      </p:sp>
      <p:sp>
        <p:nvSpPr>
          <p:cNvPr id="24" name="橢圓 23"/>
          <p:cNvSpPr/>
          <p:nvPr/>
        </p:nvSpPr>
        <p:spPr>
          <a:xfrm>
            <a:off x="7344660" y="4743252"/>
            <a:ext cx="185530" cy="1855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Arial"/>
            </a:endParaRPr>
          </a:p>
        </p:txBody>
      </p:sp>
      <p:sp>
        <p:nvSpPr>
          <p:cNvPr id="25" name="橢圓 24"/>
          <p:cNvSpPr/>
          <p:nvPr/>
        </p:nvSpPr>
        <p:spPr>
          <a:xfrm>
            <a:off x="8077342" y="4708988"/>
            <a:ext cx="185530" cy="1855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Arial"/>
            </a:endParaRPr>
          </a:p>
        </p:txBody>
      </p:sp>
      <p:sp>
        <p:nvSpPr>
          <p:cNvPr id="26" name="橢圓 25"/>
          <p:cNvSpPr/>
          <p:nvPr/>
        </p:nvSpPr>
        <p:spPr>
          <a:xfrm>
            <a:off x="7519026" y="5183732"/>
            <a:ext cx="185530" cy="18553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Arial"/>
            </a:endParaRPr>
          </a:p>
        </p:txBody>
      </p:sp>
      <p:sp>
        <p:nvSpPr>
          <p:cNvPr id="27" name="橢圓 26"/>
          <p:cNvSpPr/>
          <p:nvPr/>
        </p:nvSpPr>
        <p:spPr>
          <a:xfrm>
            <a:off x="7735660" y="4478155"/>
            <a:ext cx="185530" cy="18553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Arial"/>
            </a:endParaRPr>
          </a:p>
        </p:txBody>
      </p:sp>
      <p:sp>
        <p:nvSpPr>
          <p:cNvPr id="28" name="橢圓 27"/>
          <p:cNvSpPr/>
          <p:nvPr/>
        </p:nvSpPr>
        <p:spPr>
          <a:xfrm>
            <a:off x="8460581" y="4894518"/>
            <a:ext cx="185530" cy="18553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Arial"/>
            </a:endParaRPr>
          </a:p>
        </p:txBody>
      </p:sp>
      <p:sp>
        <p:nvSpPr>
          <p:cNvPr id="29" name="橢圓 28"/>
          <p:cNvSpPr/>
          <p:nvPr/>
        </p:nvSpPr>
        <p:spPr>
          <a:xfrm>
            <a:off x="8618608" y="5652869"/>
            <a:ext cx="185530" cy="18553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Arial"/>
            </a:endParaRPr>
          </a:p>
        </p:txBody>
      </p:sp>
      <p:sp>
        <p:nvSpPr>
          <p:cNvPr id="30" name="橢圓 29"/>
          <p:cNvSpPr/>
          <p:nvPr/>
        </p:nvSpPr>
        <p:spPr>
          <a:xfrm>
            <a:off x="8410888" y="5936974"/>
            <a:ext cx="185530" cy="18553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Arial"/>
            </a:endParaRPr>
          </a:p>
        </p:txBody>
      </p:sp>
      <p:sp>
        <p:nvSpPr>
          <p:cNvPr id="31" name="橢圓 30"/>
          <p:cNvSpPr/>
          <p:nvPr/>
        </p:nvSpPr>
        <p:spPr>
          <a:xfrm>
            <a:off x="9172571" y="6008180"/>
            <a:ext cx="185530" cy="18553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Arial"/>
            </a:endParaRPr>
          </a:p>
        </p:txBody>
      </p:sp>
      <p:sp>
        <p:nvSpPr>
          <p:cNvPr id="32" name="橢圓 31"/>
          <p:cNvSpPr/>
          <p:nvPr/>
        </p:nvSpPr>
        <p:spPr>
          <a:xfrm>
            <a:off x="9341636" y="5464441"/>
            <a:ext cx="185530" cy="18553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Arial"/>
            </a:endParaRPr>
          </a:p>
        </p:txBody>
      </p:sp>
      <p:sp>
        <p:nvSpPr>
          <p:cNvPr id="33" name="橢圓 32"/>
          <p:cNvSpPr/>
          <p:nvPr/>
        </p:nvSpPr>
        <p:spPr>
          <a:xfrm>
            <a:off x="7054507" y="5593079"/>
            <a:ext cx="185530" cy="1855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Arial"/>
            </a:endParaRPr>
          </a:p>
        </p:txBody>
      </p:sp>
      <p:sp>
        <p:nvSpPr>
          <p:cNvPr id="34" name="手繪多邊形: 圖案 33"/>
          <p:cNvSpPr/>
          <p:nvPr/>
        </p:nvSpPr>
        <p:spPr>
          <a:xfrm>
            <a:off x="7360209" y="4224673"/>
            <a:ext cx="1041669" cy="2348405"/>
          </a:xfrm>
          <a:custGeom>
            <a:avLst/>
            <a:gdLst>
              <a:gd name="connsiteX0" fmla="*/ 1041669 w 1041669"/>
              <a:gd name="connsiteY0" fmla="*/ 55779 h 2348405"/>
              <a:gd name="connsiteX1" fmla="*/ 1015165 w 1041669"/>
              <a:gd name="connsiteY1" fmla="*/ 532857 h 2348405"/>
              <a:gd name="connsiteX2" fmla="*/ 975408 w 1041669"/>
              <a:gd name="connsiteY2" fmla="*/ 797901 h 2348405"/>
              <a:gd name="connsiteX3" fmla="*/ 948904 w 1041669"/>
              <a:gd name="connsiteY3" fmla="*/ 1076197 h 2348405"/>
              <a:gd name="connsiteX4" fmla="*/ 909148 w 1041669"/>
              <a:gd name="connsiteY4" fmla="*/ 1261727 h 2348405"/>
              <a:gd name="connsiteX5" fmla="*/ 776626 w 1041669"/>
              <a:gd name="connsiteY5" fmla="*/ 1420753 h 2348405"/>
              <a:gd name="connsiteX6" fmla="*/ 564591 w 1041669"/>
              <a:gd name="connsiteY6" fmla="*/ 1420753 h 2348405"/>
              <a:gd name="connsiteX7" fmla="*/ 471826 w 1041669"/>
              <a:gd name="connsiteY7" fmla="*/ 1407501 h 2348405"/>
              <a:gd name="connsiteX8" fmla="*/ 432069 w 1041669"/>
              <a:gd name="connsiteY8" fmla="*/ 1248475 h 2348405"/>
              <a:gd name="connsiteX9" fmla="*/ 511582 w 1041669"/>
              <a:gd name="connsiteY9" fmla="*/ 930423 h 2348405"/>
              <a:gd name="connsiteX10" fmla="*/ 577843 w 1041669"/>
              <a:gd name="connsiteY10" fmla="*/ 572614 h 2348405"/>
              <a:gd name="connsiteX11" fmla="*/ 670608 w 1041669"/>
              <a:gd name="connsiteY11" fmla="*/ 440092 h 2348405"/>
              <a:gd name="connsiteX12" fmla="*/ 697113 w 1041669"/>
              <a:gd name="connsiteY12" fmla="*/ 161797 h 2348405"/>
              <a:gd name="connsiteX13" fmla="*/ 657356 w 1041669"/>
              <a:gd name="connsiteY13" fmla="*/ 2770 h 2348405"/>
              <a:gd name="connsiteX14" fmla="*/ 312800 w 1041669"/>
              <a:gd name="connsiteY14" fmla="*/ 69031 h 2348405"/>
              <a:gd name="connsiteX15" fmla="*/ 273043 w 1041669"/>
              <a:gd name="connsiteY15" fmla="*/ 175049 h 2348405"/>
              <a:gd name="connsiteX16" fmla="*/ 286295 w 1041669"/>
              <a:gd name="connsiteY16" fmla="*/ 453344 h 2348405"/>
              <a:gd name="connsiteX17" fmla="*/ 286295 w 1041669"/>
              <a:gd name="connsiteY17" fmla="*/ 665379 h 2348405"/>
              <a:gd name="connsiteX18" fmla="*/ 180278 w 1041669"/>
              <a:gd name="connsiteY18" fmla="*/ 837657 h 2348405"/>
              <a:gd name="connsiteX19" fmla="*/ 87513 w 1041669"/>
              <a:gd name="connsiteY19" fmla="*/ 970179 h 2348405"/>
              <a:gd name="connsiteX20" fmla="*/ 34504 w 1041669"/>
              <a:gd name="connsiteY20" fmla="*/ 1049692 h 2348405"/>
              <a:gd name="connsiteX21" fmla="*/ 8000 w 1041669"/>
              <a:gd name="connsiteY21" fmla="*/ 1274979 h 2348405"/>
              <a:gd name="connsiteX22" fmla="*/ 180278 w 1041669"/>
              <a:gd name="connsiteY22" fmla="*/ 1566527 h 2348405"/>
              <a:gd name="connsiteX23" fmla="*/ 538087 w 1041669"/>
              <a:gd name="connsiteY23" fmla="*/ 1911084 h 2348405"/>
              <a:gd name="connsiteX24" fmla="*/ 538087 w 1041669"/>
              <a:gd name="connsiteY24" fmla="*/ 2070110 h 2348405"/>
              <a:gd name="connsiteX25" fmla="*/ 591095 w 1041669"/>
              <a:gd name="connsiteY25" fmla="*/ 2348405 h 2348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041669" h="2348405">
                <a:moveTo>
                  <a:pt x="1041669" y="55779"/>
                </a:moveTo>
                <a:cubicBezTo>
                  <a:pt x="1033939" y="232474"/>
                  <a:pt x="1026209" y="409170"/>
                  <a:pt x="1015165" y="532857"/>
                </a:cubicBezTo>
                <a:cubicBezTo>
                  <a:pt x="1004121" y="656544"/>
                  <a:pt x="986451" y="707344"/>
                  <a:pt x="975408" y="797901"/>
                </a:cubicBezTo>
                <a:cubicBezTo>
                  <a:pt x="964365" y="888458"/>
                  <a:pt x="959947" y="998893"/>
                  <a:pt x="948904" y="1076197"/>
                </a:cubicBezTo>
                <a:cubicBezTo>
                  <a:pt x="937861" y="1153501"/>
                  <a:pt x="937861" y="1204301"/>
                  <a:pt x="909148" y="1261727"/>
                </a:cubicBezTo>
                <a:cubicBezTo>
                  <a:pt x="880435" y="1319153"/>
                  <a:pt x="834052" y="1394249"/>
                  <a:pt x="776626" y="1420753"/>
                </a:cubicBezTo>
                <a:cubicBezTo>
                  <a:pt x="719200" y="1447257"/>
                  <a:pt x="615391" y="1422962"/>
                  <a:pt x="564591" y="1420753"/>
                </a:cubicBezTo>
                <a:cubicBezTo>
                  <a:pt x="513791" y="1418544"/>
                  <a:pt x="493913" y="1436214"/>
                  <a:pt x="471826" y="1407501"/>
                </a:cubicBezTo>
                <a:cubicBezTo>
                  <a:pt x="449739" y="1378788"/>
                  <a:pt x="425443" y="1327988"/>
                  <a:pt x="432069" y="1248475"/>
                </a:cubicBezTo>
                <a:cubicBezTo>
                  <a:pt x="438695" y="1168962"/>
                  <a:pt x="487286" y="1043066"/>
                  <a:pt x="511582" y="930423"/>
                </a:cubicBezTo>
                <a:cubicBezTo>
                  <a:pt x="535878" y="817780"/>
                  <a:pt x="551339" y="654336"/>
                  <a:pt x="577843" y="572614"/>
                </a:cubicBezTo>
                <a:cubicBezTo>
                  <a:pt x="604347" y="490892"/>
                  <a:pt x="650730" y="508561"/>
                  <a:pt x="670608" y="440092"/>
                </a:cubicBezTo>
                <a:cubicBezTo>
                  <a:pt x="690486" y="371623"/>
                  <a:pt x="699322" y="234684"/>
                  <a:pt x="697113" y="161797"/>
                </a:cubicBezTo>
                <a:cubicBezTo>
                  <a:pt x="694904" y="88910"/>
                  <a:pt x="721408" y="18231"/>
                  <a:pt x="657356" y="2770"/>
                </a:cubicBezTo>
                <a:cubicBezTo>
                  <a:pt x="593304" y="-12691"/>
                  <a:pt x="376852" y="40318"/>
                  <a:pt x="312800" y="69031"/>
                </a:cubicBezTo>
                <a:cubicBezTo>
                  <a:pt x="248748" y="97744"/>
                  <a:pt x="277461" y="110997"/>
                  <a:pt x="273043" y="175049"/>
                </a:cubicBezTo>
                <a:cubicBezTo>
                  <a:pt x="268625" y="239101"/>
                  <a:pt x="284086" y="371622"/>
                  <a:pt x="286295" y="453344"/>
                </a:cubicBezTo>
                <a:cubicBezTo>
                  <a:pt x="288504" y="535066"/>
                  <a:pt x="303964" y="601327"/>
                  <a:pt x="286295" y="665379"/>
                </a:cubicBezTo>
                <a:cubicBezTo>
                  <a:pt x="268626" y="729431"/>
                  <a:pt x="213408" y="786857"/>
                  <a:pt x="180278" y="837657"/>
                </a:cubicBezTo>
                <a:cubicBezTo>
                  <a:pt x="147148" y="888457"/>
                  <a:pt x="111809" y="934840"/>
                  <a:pt x="87513" y="970179"/>
                </a:cubicBezTo>
                <a:cubicBezTo>
                  <a:pt x="63217" y="1005518"/>
                  <a:pt x="47756" y="998892"/>
                  <a:pt x="34504" y="1049692"/>
                </a:cubicBezTo>
                <a:cubicBezTo>
                  <a:pt x="21252" y="1100492"/>
                  <a:pt x="-16296" y="1188840"/>
                  <a:pt x="8000" y="1274979"/>
                </a:cubicBezTo>
                <a:cubicBezTo>
                  <a:pt x="32296" y="1361118"/>
                  <a:pt x="91930" y="1460510"/>
                  <a:pt x="180278" y="1566527"/>
                </a:cubicBezTo>
                <a:cubicBezTo>
                  <a:pt x="268626" y="1672544"/>
                  <a:pt x="478452" y="1827154"/>
                  <a:pt x="538087" y="1911084"/>
                </a:cubicBezTo>
                <a:cubicBezTo>
                  <a:pt x="597722" y="1995015"/>
                  <a:pt x="529252" y="1997223"/>
                  <a:pt x="538087" y="2070110"/>
                </a:cubicBezTo>
                <a:cubicBezTo>
                  <a:pt x="546922" y="2142997"/>
                  <a:pt x="569008" y="2245701"/>
                  <a:pt x="591095" y="2348405"/>
                </a:cubicBez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Arial"/>
            </a:endParaRPr>
          </a:p>
        </p:txBody>
      </p:sp>
      <p:sp>
        <p:nvSpPr>
          <p:cNvPr id="35" name="文字方塊 34"/>
          <p:cNvSpPr txBox="1"/>
          <p:nvPr/>
        </p:nvSpPr>
        <p:spPr>
          <a:xfrm>
            <a:off x="1777945" y="4949866"/>
            <a:ext cx="3348410" cy="45974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x-none" sz="2400" b="0" i="0" u="none" strike="noStrike" kern="1200" cap="none" spc="0" normalizeH="0" baseline="0" noProof="0" dirty="0">
                <a:ln>
                  <a:noFill/>
                </a:ln>
                <a:solidFill>
                  <a:prstClr val="black"/>
                </a:solidFill>
                <a:effectLst/>
                <a:uLnTx/>
                <a:uFillTx/>
              </a:rPr>
              <a:t>削弱判别器</a:t>
            </a:r>
          </a:p>
        </p:txBody>
      </p:sp>
      <p:sp>
        <p:nvSpPr>
          <p:cNvPr id="36" name="文字方塊 35"/>
          <p:cNvSpPr txBox="1"/>
          <p:nvPr/>
        </p:nvSpPr>
        <p:spPr>
          <a:xfrm>
            <a:off x="1694815" y="5728335"/>
            <a:ext cx="4931410" cy="8229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Arial"/>
              </a:rPr>
              <a:t>Can weak discriminator compute JS divergence?</a:t>
            </a:r>
            <a:endParaRPr kumimoji="0" lang="zh-TW" altLang="en-US" sz="2400" b="0" i="0" u="none" strike="noStrike" kern="1200" cap="none" spc="0" normalizeH="0" baseline="0" noProof="0" dirty="0">
              <a:ln>
                <a:noFill/>
              </a:ln>
              <a:solidFill>
                <a:prstClr val="black"/>
              </a:solidFill>
              <a:effectLst/>
              <a:uLnTx/>
              <a:uFillTx/>
              <a:latin typeface="Arial"/>
            </a:endParaRPr>
          </a:p>
        </p:txBody>
      </p:sp>
    </p:spTree>
    <p:extLst>
      <p:ext uri="{BB962C8B-B14F-4D97-AF65-F5344CB8AC3E}">
        <p14:creationId xmlns:p14="http://schemas.microsoft.com/office/powerpoint/2010/main" val="80930566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8"/>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0"/>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1"/>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3"/>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5"/>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4"/>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3"/>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21"/>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20"/>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22"/>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34"/>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11"/>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12"/>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35"/>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6" grpId="0"/>
      <p:bldP spid="10" grpId="0" bldLvl="0" animBg="1"/>
      <p:bldP spid="11" grpId="0" bldLvl="0" animBg="1"/>
      <p:bldP spid="12" grpId="0" bldLvl="0" animBg="1"/>
      <p:bldP spid="13" grpId="0" bldLvl="0" animBg="1"/>
      <p:bldP spid="14" grpId="0" bldLvl="0" animBg="1"/>
      <p:bldP spid="15" grpId="0" bldLvl="0" animBg="1"/>
      <p:bldP spid="18" grpId="0" bldLvl="0" animBg="1"/>
      <p:bldP spid="19" grpId="0" bldLvl="0" animBg="1"/>
      <p:bldP spid="20" grpId="0" bldLvl="0" animBg="1"/>
      <p:bldP spid="21" grpId="0" bldLvl="0" animBg="1"/>
      <p:bldP spid="22" grpId="0" bldLvl="0" animBg="1"/>
      <p:bldP spid="23" grpId="0" bldLvl="0" animBg="1"/>
      <p:bldP spid="24" grpId="0" bldLvl="0" animBg="1"/>
      <p:bldP spid="25" grpId="0" bldLvl="0" animBg="1"/>
      <p:bldP spid="26" grpId="0" bldLvl="0" animBg="1"/>
      <p:bldP spid="27" grpId="0" bldLvl="0" animBg="1"/>
      <p:bldP spid="28" grpId="0" bldLvl="0" animBg="1"/>
      <p:bldP spid="29" grpId="0" bldLvl="0" animBg="1"/>
      <p:bldP spid="30" grpId="0" bldLvl="0" animBg="1"/>
      <p:bldP spid="31" grpId="0" bldLvl="0" animBg="1"/>
      <p:bldP spid="32" grpId="0" bldLvl="0" animBg="1"/>
      <p:bldP spid="33" grpId="0" bldLvl="0" animBg="1"/>
      <p:bldP spid="34" grpId="0" bldLvl="0" animBg="1"/>
      <p:bldP spid="35" grpId="0"/>
      <p:bldP spid="36"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 name="图片 29"/>
          <p:cNvPicPr/>
          <p:nvPr/>
        </p:nvPicPr>
        <p:blipFill>
          <a:blip r:embed="rId3"/>
          <a:stretch>
            <a:fillRect/>
          </a:stretch>
        </p:blipFill>
        <p:spPr>
          <a:xfrm>
            <a:off x="1523880" y="6683040"/>
            <a:ext cx="1580760" cy="174600"/>
          </a:xfrm>
          <a:prstGeom prst="rect">
            <a:avLst/>
          </a:prstGeom>
          <a:ln>
            <a:noFill/>
          </a:ln>
        </p:spPr>
      </p:pic>
      <p:sp>
        <p:nvSpPr>
          <p:cNvPr id="195" name="TextShape 2"/>
          <p:cNvSpPr txBox="1"/>
          <p:nvPr/>
        </p:nvSpPr>
        <p:spPr>
          <a:xfrm>
            <a:off x="1080000" y="1440000"/>
            <a:ext cx="9864000" cy="4824000"/>
          </a:xfrm>
          <a:prstGeom prst="rect">
            <a:avLst/>
          </a:prstGeom>
          <a:noFill/>
          <a:ln>
            <a:noFill/>
          </a:ln>
        </p:spPr>
        <p:txBody>
          <a:bodyPr lIns="90000" tIns="45000" rIns="90000" bIns="45000"/>
          <a:lstStyle/>
          <a:p>
            <a:pPr marL="215900" marR="0" lvl="0" indent="-215900" algn="l" defTabSz="914400" rtl="0" eaLnBrk="1" fontAlgn="auto" latinLnBrk="0" hangingPunct="1">
              <a:lnSpc>
                <a:spcPct val="100000"/>
              </a:lnSpc>
              <a:spcBef>
                <a:spcPts val="0"/>
              </a:spcBef>
              <a:spcAft>
                <a:spcPts val="0"/>
              </a:spcAft>
              <a:buClr>
                <a:srgbClr val="000000"/>
              </a:buClr>
              <a:buSzPct val="45000"/>
              <a:buFont typeface="Wingdings" panose="05000000000000000000" charset="2"/>
              <a:buChar char=""/>
              <a:tabLst/>
              <a:defRPr/>
            </a:pPr>
            <a:r>
              <a:rPr kumimoji="0" lang="en-US" sz="2600" b="0" i="0" u="none" strike="noStrike" kern="1200" cap="none" spc="-1" normalizeH="0" baseline="0" noProof="0">
                <a:ln>
                  <a:noFill/>
                </a:ln>
                <a:solidFill>
                  <a:srgbClr val="FF0000"/>
                </a:solidFill>
                <a:effectLst/>
                <a:uLnTx/>
                <a:uFill>
                  <a:solidFill>
                    <a:srgbClr val="FFFFFF"/>
                  </a:solidFill>
                </a:uFill>
                <a:latin typeface="文泉驿微米黑"/>
                <a:ea typeface="文泉驿微米黑"/>
              </a:rPr>
              <a:t>支撑集</a:t>
            </a:r>
            <a:r>
              <a:rPr kumimoji="0" lang="en-US" sz="2600" b="0" i="0" u="none" strike="noStrike" kern="1200" cap="none" spc="-1" normalizeH="0" baseline="0" noProof="0">
                <a:ln>
                  <a:noFill/>
                </a:ln>
                <a:solidFill>
                  <a:srgbClr val="000000"/>
                </a:solidFill>
                <a:effectLst/>
                <a:uLnTx/>
                <a:uFill>
                  <a:solidFill>
                    <a:srgbClr val="FFFFFF"/>
                  </a:solidFill>
                </a:uFill>
                <a:latin typeface="文泉驿微米黑"/>
                <a:ea typeface="文泉驿微米黑"/>
              </a:rPr>
              <a:t>（support）其实就是函数的非零部分子集，比如ReLU函数的支撑集就是(0, +∞)，一个概率分布的支撑集就是所有概率密度非零部分的集合。</a:t>
            </a:r>
          </a:p>
          <a:p>
            <a:pPr marL="215900" marR="0" lvl="0" indent="-215900" algn="l" defTabSz="914400" rtl="0" eaLnBrk="1" fontAlgn="auto" latinLnBrk="0" hangingPunct="1">
              <a:lnSpc>
                <a:spcPct val="100000"/>
              </a:lnSpc>
              <a:spcBef>
                <a:spcPts val="0"/>
              </a:spcBef>
              <a:spcAft>
                <a:spcPts val="0"/>
              </a:spcAft>
              <a:buClr>
                <a:srgbClr val="000000"/>
              </a:buClr>
              <a:buSzPct val="45000"/>
              <a:buFont typeface="Wingdings" panose="05000000000000000000" charset="2"/>
              <a:buChar char=""/>
              <a:tabLst/>
              <a:defRPr/>
            </a:pPr>
            <a:r>
              <a:rPr kumimoji="0" lang="en-US" sz="2600" b="0" i="0" u="none" strike="noStrike" kern="1200" cap="none" spc="-1" normalizeH="0" baseline="0" noProof="0">
                <a:ln>
                  <a:noFill/>
                </a:ln>
                <a:solidFill>
                  <a:srgbClr val="FF0000"/>
                </a:solidFill>
                <a:effectLst/>
                <a:uLnTx/>
                <a:uFill>
                  <a:solidFill>
                    <a:srgbClr val="FFFFFF"/>
                  </a:solidFill>
                </a:uFill>
                <a:latin typeface="文泉驿微米黑"/>
                <a:ea typeface="文泉驿微米黑"/>
              </a:rPr>
              <a:t>流形</a:t>
            </a:r>
            <a:r>
              <a:rPr kumimoji="0" lang="en-US" sz="2600" b="0" i="0" u="none" strike="noStrike" kern="1200" cap="none" spc="-1" normalizeH="0" baseline="0" noProof="0">
                <a:ln>
                  <a:noFill/>
                </a:ln>
                <a:solidFill>
                  <a:srgbClr val="000000"/>
                </a:solidFill>
                <a:effectLst/>
                <a:uLnTx/>
                <a:uFill>
                  <a:solidFill>
                    <a:srgbClr val="FFFFFF"/>
                  </a:solidFill>
                </a:uFill>
                <a:latin typeface="文泉驿微米黑"/>
                <a:ea typeface="文泉驿微米黑"/>
              </a:rPr>
              <a:t>（manifold）是高维空间中曲线、曲面概念的拓广，我们可以在低维上直观理解这个概念，比如我们说三维空间中的一个曲面是一个二维流形，因为它的本质维度（intrinsic dimension）只有2，一个点在这个二维流形上移动只有两个方向的自由度。同理，三维空间或者二维空间中的一条曲线都是一个一维流形。</a:t>
            </a:r>
          </a:p>
          <a:p>
            <a:pPr marL="215900" marR="0" lvl="0" indent="-215900" algn="l" defTabSz="914400" rtl="0" eaLnBrk="1" fontAlgn="auto" latinLnBrk="0" hangingPunct="1">
              <a:lnSpc>
                <a:spcPct val="100000"/>
              </a:lnSpc>
              <a:spcBef>
                <a:spcPts val="0"/>
              </a:spcBef>
              <a:spcAft>
                <a:spcPts val="0"/>
              </a:spcAft>
              <a:buClr>
                <a:srgbClr val="000000"/>
              </a:buClr>
              <a:buSzPct val="45000"/>
              <a:buFont typeface="Wingdings" panose="05000000000000000000" charset="2"/>
              <a:buChar char=""/>
              <a:tabLst/>
              <a:defRPr/>
            </a:pPr>
            <a:r>
              <a:rPr kumimoji="0" lang="en-US" sz="2600" b="0" i="0" u="none" strike="noStrike" kern="1200" cap="none" spc="-1" normalizeH="0" baseline="0" noProof="0">
                <a:ln>
                  <a:noFill/>
                </a:ln>
                <a:solidFill>
                  <a:srgbClr val="FF0000"/>
                </a:solidFill>
                <a:effectLst/>
                <a:uLnTx/>
                <a:uFill>
                  <a:solidFill>
                    <a:srgbClr val="FFFFFF"/>
                  </a:solidFill>
                </a:uFill>
                <a:latin typeface="文泉驿微米黑"/>
                <a:ea typeface="文泉驿微米黑"/>
              </a:rPr>
              <a:t>测度</a:t>
            </a:r>
            <a:r>
              <a:rPr kumimoji="0" lang="en-US" sz="2600" b="0" i="0" u="none" strike="noStrike" kern="1200" cap="none" spc="-1" normalizeH="0" baseline="0" noProof="0">
                <a:ln>
                  <a:noFill/>
                </a:ln>
                <a:solidFill>
                  <a:srgbClr val="000000"/>
                </a:solidFill>
                <a:effectLst/>
                <a:uLnTx/>
                <a:uFill>
                  <a:solidFill>
                    <a:srgbClr val="FFFFFF"/>
                  </a:solidFill>
                </a:uFill>
                <a:latin typeface="文泉驿微米黑"/>
                <a:ea typeface="文泉驿微米黑"/>
              </a:rPr>
              <a:t>（measure）是高维空间中长度、面积、体积概念的拓广，可以理解为“超体积”。</a:t>
            </a:r>
          </a:p>
          <a:p>
            <a:pPr marL="215900" marR="0" lvl="0" indent="-215900" algn="l" defTabSz="914400" rtl="0" eaLnBrk="1" fontAlgn="auto" latinLnBrk="0" hangingPunct="1">
              <a:lnSpc>
                <a:spcPct val="100000"/>
              </a:lnSpc>
              <a:spcBef>
                <a:spcPts val="0"/>
              </a:spcBef>
              <a:spcAft>
                <a:spcPts val="0"/>
              </a:spcAft>
              <a:buClr>
                <a:srgbClr val="000000"/>
              </a:buClr>
              <a:buSzPct val="45000"/>
              <a:buFont typeface="Wingdings" panose="05000000000000000000" charset="2"/>
              <a:buChar char=""/>
              <a:tabLst/>
              <a:defRPr/>
            </a:pPr>
            <a:endParaRPr kumimoji="0" lang="en-US" sz="2600" b="0" i="0" u="none" strike="noStrike" kern="1200" cap="none" spc="-1" normalizeH="0" baseline="0" noProof="0">
              <a:ln>
                <a:noFill/>
              </a:ln>
              <a:solidFill>
                <a:srgbClr val="000000"/>
              </a:solidFill>
              <a:effectLst/>
              <a:uLnTx/>
              <a:uFill>
                <a:solidFill>
                  <a:srgbClr val="FFFFFF"/>
                </a:solidFill>
              </a:uFill>
              <a:latin typeface="文泉驿微米黑"/>
              <a:ea typeface="文泉驿微米黑"/>
            </a:endParaRPr>
          </a:p>
        </p:txBody>
      </p:sp>
    </p:spTree>
    <p:extLst>
      <p:ext uri="{BB962C8B-B14F-4D97-AF65-F5344CB8AC3E}">
        <p14:creationId xmlns:p14="http://schemas.microsoft.com/office/powerpoint/2010/main" val="3953063791"/>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idx="4294967295"/>
          </p:nvPr>
        </p:nvSpPr>
        <p:spPr>
          <a:xfrm>
            <a:off x="1219200" y="68264"/>
            <a:ext cx="10972800" cy="1144588"/>
          </a:xfrm>
        </p:spPr>
        <p:txBody>
          <a:bodyPr>
            <a:normAutofit/>
          </a:bodyPr>
          <a:lstStyle/>
          <a:p>
            <a:r>
              <a:rPr lang="en-US" altLang="zh-TW" sz="3500" b="1" dirty="0">
                <a:solidFill>
                  <a:srgbClr val="0070C0"/>
                </a:solidFill>
                <a:latin typeface="微软雅黑" panose="020B0503020204020204" pitchFamily="34" charset="-122"/>
                <a:ea typeface="微软雅黑" panose="020B0503020204020204" pitchFamily="34" charset="-122"/>
                <a:cs typeface="+mn-cs"/>
              </a:rPr>
              <a:t>4</a:t>
            </a:r>
            <a:r>
              <a:rPr lang="x-none" altLang="zh-TW" sz="3500" b="1" dirty="0">
                <a:solidFill>
                  <a:srgbClr val="0070C0"/>
                </a:solidFill>
                <a:latin typeface="微软雅黑" panose="020B0503020204020204" pitchFamily="34" charset="-122"/>
                <a:ea typeface="微软雅黑" panose="020B0503020204020204" pitchFamily="34" charset="-122"/>
                <a:cs typeface="+mn-cs"/>
              </a:rPr>
              <a:t>.2.2 输入数据</a:t>
            </a:r>
          </a:p>
        </p:txBody>
      </p:sp>
      <mc:AlternateContent xmlns:mc="http://schemas.openxmlformats.org/markup-compatibility/2006">
        <mc:Choice xmlns:a14="http://schemas.microsoft.com/office/drawing/2010/main" Requires="a14">
          <p:sp>
            <p:nvSpPr>
              <p:cNvPr id="4" name="文字方塊 3"/>
              <p:cNvSpPr txBox="1"/>
              <p:nvPr/>
            </p:nvSpPr>
            <p:spPr>
              <a:xfrm>
                <a:off x="2174242" y="3148411"/>
                <a:ext cx="6689588" cy="507639"/>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unc>
                        <m:funcPr>
                          <m:ctrlP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rPr>
                          </m:ctrlPr>
                        </m:funcPr>
                        <m:fName>
                          <m:limLow>
                            <m:limLowPr>
                              <m:ctrlP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rPr>
                              </m:ctrlPr>
                            </m:limLowPr>
                            <m:e>
                              <m:r>
                                <m:rPr>
                                  <m:sty m:val="p"/>
                                </m:rPr>
                                <a:rPr kumimoji="0" lang="en-US" altLang="zh-TW" sz="2400" b="0" i="0" u="none" strike="noStrike" kern="1200" cap="none" spc="0" normalizeH="0" baseline="0" noProof="0">
                                  <a:ln>
                                    <a:noFill/>
                                  </a:ln>
                                  <a:solidFill>
                                    <a:prstClr val="black"/>
                                  </a:solidFill>
                                  <a:effectLst/>
                                  <a:uLnTx/>
                                  <a:uFillTx/>
                                  <a:latin typeface="Cambria Math" panose="02040503050406030204" pitchFamily="18" charset="0"/>
                                </a:rPr>
                                <m:t>max</m:t>
                              </m:r>
                            </m:e>
                            <m:lim>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rPr>
                                <m:t>𝐷</m:t>
                              </m:r>
                            </m:lim>
                          </m:limLow>
                        </m:fName>
                        <m:e>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rPr>
                            <m:t>𝑉</m:t>
                          </m:r>
                          <m:d>
                            <m:dPr>
                              <m:ctrlP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rPr>
                              </m:ctrlPr>
                            </m:dPr>
                            <m:e>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rPr>
                                <m:t>𝐺</m:t>
                              </m:r>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rPr>
                                <m:t>,</m:t>
                              </m:r>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rPr>
                                <m:t>𝐷</m:t>
                              </m:r>
                            </m:e>
                          </m:d>
                        </m:e>
                      </m:func>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rPr>
                        <m:t>=−2</m:t>
                      </m:r>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rPr>
                        <m:t>𝑙𝑜𝑔</m:t>
                      </m:r>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rPr>
                        <m:t>2+2</m:t>
                      </m:r>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rPr>
                        <m:t>𝐽𝑆𝐷</m:t>
                      </m:r>
                      <m:d>
                        <m:dPr>
                          <m:ctrlP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rPr>
                          </m:ctrlPr>
                        </m:dPr>
                        <m:e>
                          <m:sSub>
                            <m:sSubPr>
                              <m:ctrlP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rPr>
                              </m:ctrlPr>
                            </m:sSubPr>
                            <m:e>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rPr>
                                <m:t>𝑃</m:t>
                              </m:r>
                            </m:e>
                            <m:sub>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rPr>
                                <m:t>𝑑𝑎𝑡𝑎</m:t>
                              </m:r>
                            </m:sub>
                          </m:sSub>
                          <m:d>
                            <m:dPr>
                              <m:ctrlP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rPr>
                              </m:ctrlPr>
                            </m:dPr>
                            <m:e>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rPr>
                                <m:t>𝑥</m:t>
                              </m:r>
                            </m:e>
                          </m:d>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m:t>
                          </m:r>
                          <m:sSub>
                            <m:sSubPr>
                              <m:ctrlP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rPr>
                              </m:ctrlPr>
                            </m:sSubPr>
                            <m:e>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rPr>
                                <m:t>𝑃</m:t>
                              </m:r>
                            </m:e>
                            <m:sub>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rPr>
                                <m:t>𝐺</m:t>
                              </m:r>
                            </m:sub>
                          </m:sSub>
                          <m:d>
                            <m:dPr>
                              <m:ctrlP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rPr>
                              </m:ctrlPr>
                            </m:dPr>
                            <m:e>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rPr>
                                <m:t>𝑥</m:t>
                              </m:r>
                            </m:e>
                          </m:d>
                        </m:e>
                      </m:d>
                    </m:oMath>
                  </m:oMathPara>
                </a14:m>
                <a:endParaRPr kumimoji="0" lang="zh-TW" altLang="en-US" sz="2400" b="0" i="0" u="none" strike="noStrike" kern="1200" cap="none" spc="0" normalizeH="0" baseline="0" noProof="0" dirty="0">
                  <a:ln>
                    <a:noFill/>
                  </a:ln>
                  <a:solidFill>
                    <a:prstClr val="black"/>
                  </a:solidFill>
                  <a:effectLst/>
                  <a:uLnTx/>
                  <a:uFillTx/>
                  <a:latin typeface="Arial"/>
                </a:endParaRPr>
              </a:p>
            </p:txBody>
          </p:sp>
        </mc:Choice>
        <mc:Fallback>
          <p:sp>
            <p:nvSpPr>
              <p:cNvPr id="4" name="文字方塊 3"/>
              <p:cNvSpPr txBox="1">
                <a:spLocks noRot="1" noChangeAspect="1" noMove="1" noResize="1" noEditPoints="1" noAdjustHandles="1" noChangeArrowheads="1" noChangeShapeType="1" noTextEdit="1"/>
              </p:cNvSpPr>
              <p:nvPr/>
            </p:nvSpPr>
            <p:spPr>
              <a:xfrm>
                <a:off x="2174242" y="3148411"/>
                <a:ext cx="6689588" cy="507639"/>
              </a:xfrm>
              <a:prstGeom prst="rect">
                <a:avLst/>
              </a:prstGeom>
              <a:blipFill>
                <a:blip r:embed="rId2"/>
                <a:stretch>
                  <a:fillRect/>
                </a:stretch>
              </a:blipFill>
            </p:spPr>
            <p:txBody>
              <a:bodyPr/>
              <a:lstStyle/>
              <a:p>
                <a:r>
                  <a:rPr lang="zh-CN" altLang="en-US">
                    <a:noFill/>
                  </a:rPr>
                  <a:t> </a:t>
                </a:r>
              </a:p>
            </p:txBody>
          </p:sp>
        </mc:Fallback>
      </mc:AlternateContent>
      <p:sp>
        <p:nvSpPr>
          <p:cNvPr id="6" name="文字方塊 5"/>
          <p:cNvSpPr txBox="1"/>
          <p:nvPr/>
        </p:nvSpPr>
        <p:spPr>
          <a:xfrm>
            <a:off x="2225571" y="4340088"/>
            <a:ext cx="5937810" cy="4737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x-none" altLang="en-US" sz="2400" b="0" i="0" u="none" strike="noStrike" kern="1200" cap="none" spc="0" normalizeH="0" baseline="0" noProof="0" dirty="0">
                <a:ln>
                  <a:noFill/>
                </a:ln>
                <a:solidFill>
                  <a:prstClr val="black"/>
                </a:solidFill>
                <a:effectLst/>
                <a:uLnTx/>
                <a:uFillTx/>
              </a:rPr>
              <a:t>原因</a:t>
            </a:r>
            <a:r>
              <a:rPr kumimoji="0" lang="en-US" altLang="zh-TW" sz="2400" b="0" i="0" u="none" strike="noStrike" kern="1200" cap="none" spc="0" normalizeH="0" baseline="0" noProof="0" dirty="0">
                <a:ln>
                  <a:noFill/>
                </a:ln>
                <a:solidFill>
                  <a:prstClr val="black"/>
                </a:solidFill>
                <a:effectLst/>
                <a:uLnTx/>
                <a:uFillTx/>
                <a:latin typeface="Arial"/>
              </a:rPr>
              <a:t> 2. </a:t>
            </a:r>
            <a:r>
              <a:rPr kumimoji="0" lang="x-none" altLang="en-US" sz="2400" b="0" i="0" u="none" strike="noStrike" kern="1200" cap="none" spc="0" normalizeH="0" baseline="0" noProof="0" dirty="0">
                <a:ln>
                  <a:noFill/>
                </a:ln>
                <a:solidFill>
                  <a:prstClr val="black"/>
                </a:solidFill>
                <a:effectLst/>
                <a:uLnTx/>
                <a:uFillTx/>
              </a:rPr>
              <a:t>数据的本质	</a:t>
            </a:r>
          </a:p>
        </p:txBody>
      </p:sp>
      <mc:AlternateContent xmlns:mc="http://schemas.openxmlformats.org/markup-compatibility/2006">
        <mc:Choice xmlns:a14="http://schemas.microsoft.com/office/drawing/2010/main" Requires="a14">
          <p:sp>
            <p:nvSpPr>
              <p:cNvPr id="10" name="文字方塊 9"/>
              <p:cNvSpPr txBox="1"/>
              <p:nvPr/>
            </p:nvSpPr>
            <p:spPr>
              <a:xfrm>
                <a:off x="2758297" y="1719946"/>
                <a:ext cx="6370847" cy="430374"/>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rPr>
                        <m:t>𝑉</m:t>
                      </m:r>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rPr>
                        <m:t>=</m:t>
                      </m:r>
                      <m:sSub>
                        <m:sSubPr>
                          <m:ctrlP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rPr>
                          </m:ctrlPr>
                        </m:sSubPr>
                        <m:e>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rPr>
                            <m:t>𝐸</m:t>
                          </m:r>
                        </m:e>
                        <m:sub>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rPr>
                            <m:t>𝑥</m:t>
                          </m:r>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rPr>
                            <m:t>∼</m:t>
                          </m:r>
                          <m:sSub>
                            <m:sSubPr>
                              <m:ctrlP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rPr>
                              </m:ctrlPr>
                            </m:sSubPr>
                            <m:e>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rPr>
                                <m:t>𝑃</m:t>
                              </m:r>
                            </m:e>
                            <m:sub>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rPr>
                                <m:t>𝑑𝑎𝑡𝑎</m:t>
                              </m:r>
                            </m:sub>
                          </m:sSub>
                        </m:sub>
                      </m:sSub>
                      <m:d>
                        <m:dPr>
                          <m:begChr m:val="["/>
                          <m:endChr m:val="]"/>
                          <m:ctrlP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rPr>
                          </m:ctrlPr>
                        </m:dPr>
                        <m:e>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rPr>
                            <m:t>𝑙𝑜𝑔𝐷</m:t>
                          </m:r>
                          <m:d>
                            <m:dPr>
                              <m:ctrlP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rPr>
                              </m:ctrlPr>
                            </m:dPr>
                            <m:e>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rPr>
                                <m:t>𝑥</m:t>
                              </m:r>
                            </m:e>
                          </m:d>
                        </m:e>
                      </m:d>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rPr>
                        <m:t>+</m:t>
                      </m:r>
                      <m:sSub>
                        <m:sSubPr>
                          <m:ctrlP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rPr>
                          </m:ctrlPr>
                        </m:sSubPr>
                        <m:e>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rPr>
                            <m:t>𝐸</m:t>
                          </m:r>
                        </m:e>
                        <m:sub>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rPr>
                            <m:t>𝑥</m:t>
                          </m:r>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rPr>
                            <m:t>∼</m:t>
                          </m:r>
                          <m:sSub>
                            <m:sSubPr>
                              <m:ctrlP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rPr>
                              </m:ctrlPr>
                            </m:sSubPr>
                            <m:e>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rPr>
                                <m:t>𝑃</m:t>
                              </m:r>
                            </m:e>
                            <m:sub>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rPr>
                                <m:t>𝐺</m:t>
                              </m:r>
                            </m:sub>
                          </m:sSub>
                        </m:sub>
                      </m:sSub>
                      <m:d>
                        <m:dPr>
                          <m:begChr m:val="["/>
                          <m:endChr m:val="]"/>
                          <m:ctrlP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rPr>
                          </m:ctrlPr>
                        </m:dPr>
                        <m:e>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rPr>
                            <m:t>𝑙𝑜𝑔</m:t>
                          </m:r>
                          <m:d>
                            <m:dPr>
                              <m:ctrlP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rPr>
                              </m:ctrlPr>
                            </m:dPr>
                            <m:e>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rPr>
                                <m:t>1−</m:t>
                              </m:r>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rPr>
                                <m:t>𝐷</m:t>
                              </m:r>
                              <m:d>
                                <m:dPr>
                                  <m:ctrlP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rPr>
                                  </m:ctrlPr>
                                </m:dPr>
                                <m:e>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rPr>
                                    <m:t>𝑥</m:t>
                                  </m:r>
                                </m:e>
                              </m:d>
                            </m:e>
                          </m:d>
                        </m:e>
                      </m:d>
                    </m:oMath>
                  </m:oMathPara>
                </a14:m>
                <a:endParaRPr kumimoji="0" lang="zh-TW" altLang="en-US" sz="2400" b="0" i="0" u="none" strike="noStrike" kern="1200" cap="none" spc="0" normalizeH="0" baseline="0" noProof="0" dirty="0">
                  <a:ln>
                    <a:noFill/>
                  </a:ln>
                  <a:solidFill>
                    <a:prstClr val="black"/>
                  </a:solidFill>
                  <a:effectLst/>
                  <a:uLnTx/>
                  <a:uFillTx/>
                  <a:latin typeface="Arial"/>
                </a:endParaRPr>
              </a:p>
            </p:txBody>
          </p:sp>
        </mc:Choice>
        <mc:Fallback>
          <p:sp>
            <p:nvSpPr>
              <p:cNvPr id="10" name="文字方塊 9"/>
              <p:cNvSpPr txBox="1">
                <a:spLocks noRot="1" noChangeAspect="1" noMove="1" noResize="1" noEditPoints="1" noAdjustHandles="1" noChangeArrowheads="1" noChangeShapeType="1" noTextEdit="1"/>
              </p:cNvSpPr>
              <p:nvPr/>
            </p:nvSpPr>
            <p:spPr>
              <a:xfrm>
                <a:off x="2758297" y="1719946"/>
                <a:ext cx="6370847" cy="430374"/>
              </a:xfrm>
              <a:prstGeom prst="rect">
                <a:avLst/>
              </a:prstGeom>
              <a:blipFill>
                <a:blip r:embed="rId3"/>
                <a:stretch>
                  <a:fillRect/>
                </a:stretch>
              </a:blipFill>
            </p:spPr>
            <p:txBody>
              <a:bodyPr/>
              <a:lstStyle/>
              <a:p>
                <a:r>
                  <a:rPr lang="zh-CN" altLang="en-US">
                    <a:noFill/>
                  </a:rPr>
                  <a:t> </a:t>
                </a:r>
              </a:p>
            </p:txBody>
          </p:sp>
        </mc:Fallback>
      </mc:AlternateContent>
      <p:sp>
        <p:nvSpPr>
          <p:cNvPr id="11" name="文字方塊 10"/>
          <p:cNvSpPr txBox="1"/>
          <p:nvPr/>
        </p:nvSpPr>
        <p:spPr>
          <a:xfrm>
            <a:off x="4994249" y="1273861"/>
            <a:ext cx="416745" cy="457200"/>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white"/>
                </a:solidFill>
                <a:effectLst/>
                <a:uLnTx/>
                <a:uFillTx/>
                <a:latin typeface="Arial"/>
              </a:rPr>
              <a:t>1</a:t>
            </a:r>
            <a:endParaRPr kumimoji="0" lang="zh-TW" altLang="en-US" sz="2400" b="0" i="0" u="none" strike="noStrike" kern="1200" cap="none" spc="0" normalizeH="0" baseline="0" noProof="0" dirty="0">
              <a:ln>
                <a:noFill/>
              </a:ln>
              <a:solidFill>
                <a:prstClr val="white"/>
              </a:solidFill>
              <a:effectLst/>
              <a:uLnTx/>
              <a:uFillTx/>
              <a:latin typeface="Arial"/>
            </a:endParaRPr>
          </a:p>
        </p:txBody>
      </p:sp>
      <p:sp>
        <p:nvSpPr>
          <p:cNvPr id="12" name="文字方塊 11"/>
          <p:cNvSpPr txBox="1"/>
          <p:nvPr/>
        </p:nvSpPr>
        <p:spPr>
          <a:xfrm>
            <a:off x="8232298" y="1275450"/>
            <a:ext cx="416745" cy="457200"/>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white"/>
                </a:solidFill>
                <a:effectLst/>
                <a:uLnTx/>
                <a:uFillTx/>
                <a:latin typeface="Arial"/>
              </a:rPr>
              <a:t>0</a:t>
            </a:r>
            <a:endParaRPr kumimoji="0" lang="zh-TW" altLang="en-US" sz="2400" b="0" i="0" u="none" strike="noStrike" kern="1200" cap="none" spc="0" normalizeH="0" baseline="0" noProof="0" dirty="0">
              <a:ln>
                <a:noFill/>
              </a:ln>
              <a:solidFill>
                <a:prstClr val="white"/>
              </a:solidFill>
              <a:effectLst/>
              <a:uLnTx/>
              <a:uFillTx/>
              <a:latin typeface="Arial"/>
            </a:endParaRPr>
          </a:p>
        </p:txBody>
      </p:sp>
      <p:sp>
        <p:nvSpPr>
          <p:cNvPr id="13" name="文字方塊 12"/>
          <p:cNvSpPr txBox="1"/>
          <p:nvPr/>
        </p:nvSpPr>
        <p:spPr>
          <a:xfrm>
            <a:off x="8804138" y="3125692"/>
            <a:ext cx="586220" cy="822960"/>
          </a:xfrm>
          <a:prstGeom prst="rect">
            <a:avLst/>
          </a:prstGeom>
        </p:spPr>
        <p:style>
          <a:lnRef idx="0">
            <a:schemeClr val="accent1"/>
          </a:lnRef>
          <a:fillRef idx="3">
            <a:schemeClr val="accent1"/>
          </a:fillRef>
          <a:effectRef idx="3">
            <a:schemeClr val="accent1"/>
          </a:effectRef>
          <a:fontRef idx="minor">
            <a:schemeClr val="lt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white"/>
                </a:solidFill>
                <a:effectLst/>
                <a:uLnTx/>
                <a:uFillTx/>
                <a:latin typeface="Arial"/>
              </a:rPr>
              <a:t>= 0</a:t>
            </a:r>
            <a:endParaRPr kumimoji="0" lang="zh-TW" altLang="en-US" sz="2400" b="0" i="0" u="none" strike="noStrike" kern="1200" cap="none" spc="0" normalizeH="0" baseline="0" noProof="0" dirty="0">
              <a:ln>
                <a:noFill/>
              </a:ln>
              <a:solidFill>
                <a:prstClr val="white"/>
              </a:solidFill>
              <a:effectLst/>
              <a:uLnTx/>
              <a:uFillTx/>
              <a:latin typeface="Arial"/>
            </a:endParaRPr>
          </a:p>
        </p:txBody>
      </p:sp>
      <mc:AlternateContent xmlns:mc="http://schemas.openxmlformats.org/markup-compatibility/2006">
        <mc:Choice xmlns:a14="http://schemas.microsoft.com/office/drawing/2010/main" Requires="a14">
          <p:sp>
            <p:nvSpPr>
              <p:cNvPr id="14" name="矩形 13"/>
              <p:cNvSpPr/>
              <p:nvPr/>
            </p:nvSpPr>
            <p:spPr>
              <a:xfrm>
                <a:off x="2980467" y="2113592"/>
                <a:ext cx="6959138" cy="1100558"/>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m:t>
                      </m:r>
                      <m:f>
                        <m:fPr>
                          <m:ctrlP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rPr>
                          </m:ctrlPr>
                        </m:fPr>
                        <m:num>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rPr>
                            <m:t>1</m:t>
                          </m:r>
                        </m:num>
                        <m:den>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rPr>
                            <m:t>𝑚</m:t>
                          </m:r>
                        </m:den>
                      </m:f>
                      <m:nary>
                        <m:naryPr>
                          <m:chr m:val="∑"/>
                          <m:ctrlP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rPr>
                          </m:ctrlPr>
                        </m:naryPr>
                        <m:sub>
                          <m:r>
                            <m:rPr>
                              <m:brk m:alnAt="23"/>
                            </m:rP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rPr>
                            <m:t>𝑖</m:t>
                          </m:r>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rPr>
                            <m:t>=1</m:t>
                          </m:r>
                        </m:sub>
                        <m:sup>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rPr>
                            <m:t>𝑚</m:t>
                          </m:r>
                        </m:sup>
                        <m:e>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rPr>
                            <m:t>𝑙𝑜𝑔𝐷</m:t>
                          </m:r>
                          <m:d>
                            <m:dPr>
                              <m:ctrlP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rPr>
                              </m:ctrlPr>
                            </m:dPr>
                            <m:e>
                              <m:sSup>
                                <m:sSupPr>
                                  <m:ctrlP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rPr>
                                  </m:ctrlPr>
                                </m:sSupPr>
                                <m:e>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rPr>
                                    <m:t>𝑥</m:t>
                                  </m:r>
                                </m:e>
                                <m:sup>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rPr>
                                    <m:t>𝑖</m:t>
                                  </m:r>
                                </m:sup>
                              </m:sSup>
                            </m:e>
                          </m:d>
                        </m:e>
                      </m:nary>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rPr>
                        <m:t>+</m:t>
                      </m:r>
                      <m:f>
                        <m:fPr>
                          <m:ctrlP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rPr>
                          </m:ctrlPr>
                        </m:fPr>
                        <m:num>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rPr>
                            <m:t>1</m:t>
                          </m:r>
                        </m:num>
                        <m:den>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rPr>
                            <m:t>𝑚</m:t>
                          </m:r>
                        </m:den>
                      </m:f>
                      <m:nary>
                        <m:naryPr>
                          <m:chr m:val="∑"/>
                          <m:ctrlP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rPr>
                          </m:ctrlPr>
                        </m:naryPr>
                        <m:sub>
                          <m:r>
                            <m:rPr>
                              <m:brk m:alnAt="23"/>
                            </m:rP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rPr>
                            <m:t>𝑖</m:t>
                          </m:r>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rPr>
                            <m:t>=1</m:t>
                          </m:r>
                        </m:sub>
                        <m:sup>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rPr>
                            <m:t>𝑚</m:t>
                          </m:r>
                        </m:sup>
                        <m:e>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rPr>
                            <m:t>𝑙𝑜𝑔</m:t>
                          </m:r>
                          <m:d>
                            <m:dPr>
                              <m:ctrlP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rPr>
                              </m:ctrlPr>
                            </m:dPr>
                            <m:e>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rPr>
                                <m:t>1−</m:t>
                              </m:r>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rPr>
                                <m:t>𝐷</m:t>
                              </m:r>
                              <m:d>
                                <m:dPr>
                                  <m:ctrlP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rPr>
                                  </m:ctrlPr>
                                </m:dPr>
                                <m:e>
                                  <m:sSup>
                                    <m:sSupPr>
                                      <m:ctrlP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rPr>
                                      </m:ctrlPr>
                                    </m:sSupPr>
                                    <m:e>
                                      <m:acc>
                                        <m:accPr>
                                          <m:chr m:val="̃"/>
                                          <m:ctrlP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rPr>
                                          </m:ctrlPr>
                                        </m:accPr>
                                        <m:e>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rPr>
                                            <m:t>𝑥</m:t>
                                          </m:r>
                                        </m:e>
                                      </m:acc>
                                    </m:e>
                                    <m:sup>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rPr>
                                        <m:t>𝑖</m:t>
                                      </m:r>
                                    </m:sup>
                                  </m:sSup>
                                </m:e>
                              </m:d>
                            </m:e>
                          </m:d>
                        </m:e>
                      </m:nary>
                    </m:oMath>
                  </m:oMathPara>
                </a14:m>
                <a:endParaRPr kumimoji="0" lang="zh-TW" altLang="en-US" sz="2400" b="0" i="0" u="none" strike="noStrike" kern="1200" cap="none" spc="0" normalizeH="0" baseline="0" noProof="0" dirty="0">
                  <a:ln>
                    <a:noFill/>
                  </a:ln>
                  <a:solidFill>
                    <a:prstClr val="black"/>
                  </a:solidFill>
                  <a:effectLst/>
                  <a:uLnTx/>
                  <a:uFillTx/>
                  <a:latin typeface="Arial"/>
                </a:endParaRPr>
              </a:p>
            </p:txBody>
          </p:sp>
        </mc:Choice>
        <mc:Fallback>
          <p:sp>
            <p:nvSpPr>
              <p:cNvPr id="14" name="矩形 13"/>
              <p:cNvSpPr>
                <a:spLocks noRot="1" noChangeAspect="1" noMove="1" noResize="1" noEditPoints="1" noAdjustHandles="1" noChangeArrowheads="1" noChangeShapeType="1" noTextEdit="1"/>
              </p:cNvSpPr>
              <p:nvPr/>
            </p:nvSpPr>
            <p:spPr>
              <a:xfrm>
                <a:off x="2980467" y="2113592"/>
                <a:ext cx="6959138" cy="1100558"/>
              </a:xfrm>
              <a:prstGeom prst="rect">
                <a:avLst/>
              </a:prstGeom>
              <a:blipFill>
                <a:blip r:embed="rId4"/>
                <a:stretch>
                  <a:fillRect/>
                </a:stretch>
              </a:blipFill>
            </p:spPr>
            <p:txBody>
              <a:bodyPr/>
              <a:lstStyle/>
              <a:p>
                <a:r>
                  <a:rPr lang="zh-CN" altLang="en-US">
                    <a:noFill/>
                  </a:rPr>
                  <a:t> </a:t>
                </a:r>
              </a:p>
            </p:txBody>
          </p:sp>
        </mc:Fallback>
      </mc:AlternateContent>
      <p:sp>
        <p:nvSpPr>
          <p:cNvPr id="15" name="文字方塊 14"/>
          <p:cNvSpPr txBox="1"/>
          <p:nvPr/>
        </p:nvSpPr>
        <p:spPr>
          <a:xfrm>
            <a:off x="6851305" y="3567664"/>
            <a:ext cx="768695" cy="822960"/>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white"/>
                </a:solidFill>
                <a:effectLst/>
                <a:uLnTx/>
                <a:uFillTx/>
                <a:latin typeface="Arial"/>
              </a:rPr>
              <a:t>log2</a:t>
            </a:r>
            <a:endParaRPr kumimoji="0" lang="zh-TW" altLang="en-US" sz="2400" b="0" i="0" u="none" strike="noStrike" kern="1200" cap="none" spc="0" normalizeH="0" baseline="0" noProof="0" dirty="0">
              <a:ln>
                <a:noFill/>
              </a:ln>
              <a:solidFill>
                <a:prstClr val="white"/>
              </a:solidFill>
              <a:effectLst/>
              <a:uLnTx/>
              <a:uFillTx/>
              <a:latin typeface="Arial"/>
            </a:endParaRPr>
          </a:p>
        </p:txBody>
      </p:sp>
      <p:cxnSp>
        <p:nvCxnSpPr>
          <p:cNvPr id="17" name="直線接點 16"/>
          <p:cNvCxnSpPr/>
          <p:nvPr/>
        </p:nvCxnSpPr>
        <p:spPr>
          <a:xfrm>
            <a:off x="5836546" y="3641527"/>
            <a:ext cx="2729018" cy="0"/>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sp>
        <p:nvSpPr>
          <p:cNvPr id="36" name="文字方塊 35"/>
          <p:cNvSpPr txBox="1"/>
          <p:nvPr/>
        </p:nvSpPr>
        <p:spPr>
          <a:xfrm>
            <a:off x="2174242" y="4935816"/>
            <a:ext cx="4452908" cy="11912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x-none" sz="2400" b="0" i="0" u="none" strike="noStrike" kern="1200" cap="none" spc="0" normalizeH="0" baseline="0" noProof="0" dirty="0">
                <a:ln>
                  <a:noFill/>
                </a:ln>
                <a:solidFill>
                  <a:prstClr val="black"/>
                </a:solidFill>
                <a:effectLst/>
                <a:uLnTx/>
                <a:uFillTx/>
              </a:rPr>
              <a:t>训练数据和生成器产生数据的分布都是高维空间的流形，它们重叠部分的测度足以忽略</a:t>
            </a:r>
          </a:p>
        </p:txBody>
      </p:sp>
      <p:sp>
        <p:nvSpPr>
          <p:cNvPr id="37" name="手繪多邊形: 圖案 36"/>
          <p:cNvSpPr/>
          <p:nvPr/>
        </p:nvSpPr>
        <p:spPr>
          <a:xfrm>
            <a:off x="8043900" y="4772073"/>
            <a:ext cx="1882829" cy="1553028"/>
          </a:xfrm>
          <a:custGeom>
            <a:avLst/>
            <a:gdLst>
              <a:gd name="connsiteX0" fmla="*/ 184658 w 1882829"/>
              <a:gd name="connsiteY0" fmla="*/ 0 h 1553028"/>
              <a:gd name="connsiteX1" fmla="*/ 83058 w 1882829"/>
              <a:gd name="connsiteY1" fmla="*/ 537028 h 1553028"/>
              <a:gd name="connsiteX2" fmla="*/ 1244201 w 1882829"/>
              <a:gd name="connsiteY2" fmla="*/ 522514 h 1553028"/>
              <a:gd name="connsiteX3" fmla="*/ 1882829 w 1882829"/>
              <a:gd name="connsiteY3" fmla="*/ 1553028 h 1553028"/>
            </a:gdLst>
            <a:ahLst/>
            <a:cxnLst>
              <a:cxn ang="0">
                <a:pos x="connsiteX0" y="connsiteY0"/>
              </a:cxn>
              <a:cxn ang="0">
                <a:pos x="connsiteX1" y="connsiteY1"/>
              </a:cxn>
              <a:cxn ang="0">
                <a:pos x="connsiteX2" y="connsiteY2"/>
              </a:cxn>
              <a:cxn ang="0">
                <a:pos x="connsiteX3" y="connsiteY3"/>
              </a:cxn>
            </a:cxnLst>
            <a:rect l="l" t="t" r="r" b="b"/>
            <a:pathLst>
              <a:path w="1882829" h="1553028">
                <a:moveTo>
                  <a:pt x="184658" y="0"/>
                </a:moveTo>
                <a:cubicBezTo>
                  <a:pt x="45563" y="224971"/>
                  <a:pt x="-93532" y="449942"/>
                  <a:pt x="83058" y="537028"/>
                </a:cubicBezTo>
                <a:cubicBezTo>
                  <a:pt x="259648" y="624114"/>
                  <a:pt x="944239" y="353181"/>
                  <a:pt x="1244201" y="522514"/>
                </a:cubicBezTo>
                <a:cubicBezTo>
                  <a:pt x="1544163" y="691847"/>
                  <a:pt x="1713496" y="1122437"/>
                  <a:pt x="1882829" y="1553028"/>
                </a:cubicBezTo>
              </a:path>
            </a:pathLst>
          </a:cu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Arial"/>
            </a:endParaRPr>
          </a:p>
        </p:txBody>
      </p:sp>
      <p:sp>
        <p:nvSpPr>
          <p:cNvPr id="7" name="手繪多邊形: 圖案 6"/>
          <p:cNvSpPr/>
          <p:nvPr/>
        </p:nvSpPr>
        <p:spPr>
          <a:xfrm>
            <a:off x="7201055" y="5030556"/>
            <a:ext cx="1447988" cy="1294545"/>
          </a:xfrm>
          <a:custGeom>
            <a:avLst/>
            <a:gdLst>
              <a:gd name="connsiteX0" fmla="*/ 0 w 1447988"/>
              <a:gd name="connsiteY0" fmla="*/ 22336 h 1294545"/>
              <a:gd name="connsiteX1" fmla="*/ 901148 w 1447988"/>
              <a:gd name="connsiteY1" fmla="*/ 9084 h 1294545"/>
              <a:gd name="connsiteX2" fmla="*/ 1298713 w 1447988"/>
              <a:gd name="connsiteY2" fmla="*/ 141606 h 1294545"/>
              <a:gd name="connsiteX3" fmla="*/ 1431235 w 1447988"/>
              <a:gd name="connsiteY3" fmla="*/ 552423 h 1294545"/>
              <a:gd name="connsiteX4" fmla="*/ 954156 w 1447988"/>
              <a:gd name="connsiteY4" fmla="*/ 1002997 h 1294545"/>
              <a:gd name="connsiteX5" fmla="*/ 39756 w 1447988"/>
              <a:gd name="connsiteY5" fmla="*/ 1294545 h 1294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7988" h="1294545">
                <a:moveTo>
                  <a:pt x="0" y="22336"/>
                </a:moveTo>
                <a:cubicBezTo>
                  <a:pt x="342348" y="5771"/>
                  <a:pt x="684696" y="-10794"/>
                  <a:pt x="901148" y="9084"/>
                </a:cubicBezTo>
                <a:cubicBezTo>
                  <a:pt x="1117600" y="28962"/>
                  <a:pt x="1210365" y="51050"/>
                  <a:pt x="1298713" y="141606"/>
                </a:cubicBezTo>
                <a:cubicBezTo>
                  <a:pt x="1387061" y="232162"/>
                  <a:pt x="1488661" y="408858"/>
                  <a:pt x="1431235" y="552423"/>
                </a:cubicBezTo>
                <a:cubicBezTo>
                  <a:pt x="1373809" y="695988"/>
                  <a:pt x="1186069" y="879310"/>
                  <a:pt x="954156" y="1002997"/>
                </a:cubicBezTo>
                <a:cubicBezTo>
                  <a:pt x="722243" y="1126684"/>
                  <a:pt x="380999" y="1210614"/>
                  <a:pt x="39756" y="1294545"/>
                </a:cubicBezTo>
              </a:path>
            </a:pathLst>
          </a:cu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Arial"/>
            </a:endParaRPr>
          </a:p>
        </p:txBody>
      </p:sp>
    </p:spTree>
    <p:extLst>
      <p:ext uri="{BB962C8B-B14F-4D97-AF65-F5344CB8AC3E}">
        <p14:creationId xmlns:p14="http://schemas.microsoft.com/office/powerpoint/2010/main" val="3587803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36" grpId="0"/>
      <p:bldP spid="37" grpId="0" bldLvl="0" animBg="1"/>
      <p:bldP spid="7" grpId="0" bldLvl="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idx="4294967295"/>
          </p:nvPr>
        </p:nvSpPr>
        <p:spPr>
          <a:xfrm>
            <a:off x="1219200" y="176028"/>
            <a:ext cx="10972800" cy="1144588"/>
          </a:xfrm>
        </p:spPr>
        <p:txBody>
          <a:bodyPr/>
          <a:lstStyle/>
          <a:p>
            <a:r>
              <a:rPr lang="en-US" altLang="zh-TW" sz="3500" b="1" dirty="0">
                <a:solidFill>
                  <a:srgbClr val="0070C0"/>
                </a:solidFill>
                <a:latin typeface="微软雅黑" panose="020B0503020204020204" pitchFamily="34" charset="-122"/>
                <a:ea typeface="微软雅黑" panose="020B0503020204020204" pitchFamily="34" charset="-122"/>
                <a:cs typeface="+mn-cs"/>
              </a:rPr>
              <a:t>Evaluation</a:t>
            </a:r>
            <a:endParaRPr lang="zh-TW" altLang="en-US" sz="3500" b="1" dirty="0">
              <a:solidFill>
                <a:srgbClr val="0070C0"/>
              </a:solidFill>
              <a:latin typeface="微软雅黑" panose="020B0503020204020204" pitchFamily="34" charset="-122"/>
              <a:ea typeface="微软雅黑" panose="020B0503020204020204" pitchFamily="34" charset="-122"/>
              <a:cs typeface="+mn-cs"/>
            </a:endParaRPr>
          </a:p>
        </p:txBody>
      </p:sp>
      <p:cxnSp>
        <p:nvCxnSpPr>
          <p:cNvPr id="5" name="直線接點 4"/>
          <p:cNvCxnSpPr/>
          <p:nvPr/>
        </p:nvCxnSpPr>
        <p:spPr>
          <a:xfrm flipH="1">
            <a:off x="5406684" y="1866600"/>
            <a:ext cx="838200" cy="100330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 name="直線接點 5"/>
          <p:cNvCxnSpPr/>
          <p:nvPr/>
        </p:nvCxnSpPr>
        <p:spPr>
          <a:xfrm flipH="1">
            <a:off x="4454184" y="1866600"/>
            <a:ext cx="838200" cy="1003300"/>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7" name="文字方塊 6"/>
              <p:cNvSpPr txBox="1"/>
              <p:nvPr/>
            </p:nvSpPr>
            <p:spPr>
              <a:xfrm>
                <a:off x="3683470" y="2067784"/>
                <a:ext cx="1198854" cy="369332"/>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rPr>
                          </m:ctrlPr>
                        </m:sSubPr>
                        <m:e>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rPr>
                            <m:t>𝑃</m:t>
                          </m:r>
                        </m:e>
                        <m:sub>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rPr>
                            <m:t>𝑑𝑎𝑡𝑎</m:t>
                          </m:r>
                        </m:sub>
                      </m:sSub>
                      <m:d>
                        <m:dPr>
                          <m:ctrlP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rPr>
                          </m:ctrlPr>
                        </m:dPr>
                        <m:e>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rPr>
                            <m:t>𝑥</m:t>
                          </m:r>
                        </m:e>
                      </m:d>
                    </m:oMath>
                  </m:oMathPara>
                </a14:m>
                <a:endParaRPr kumimoji="0" lang="zh-TW" altLang="en-US" sz="2400" b="0" i="0" u="none" strike="noStrike" kern="1200" cap="none" spc="0" normalizeH="0" baseline="0" noProof="0" dirty="0">
                  <a:ln>
                    <a:noFill/>
                  </a:ln>
                  <a:solidFill>
                    <a:prstClr val="black"/>
                  </a:solidFill>
                  <a:effectLst/>
                  <a:uLnTx/>
                  <a:uFillTx/>
                  <a:latin typeface="Arial"/>
                </a:endParaRPr>
              </a:p>
            </p:txBody>
          </p:sp>
        </mc:Choice>
        <mc:Fallback>
          <p:sp>
            <p:nvSpPr>
              <p:cNvPr id="7" name="文字方塊 6"/>
              <p:cNvSpPr txBox="1">
                <a:spLocks noRot="1" noChangeAspect="1" noMove="1" noResize="1" noEditPoints="1" noAdjustHandles="1" noChangeArrowheads="1" noChangeShapeType="1" noTextEdit="1"/>
              </p:cNvSpPr>
              <p:nvPr/>
            </p:nvSpPr>
            <p:spPr>
              <a:xfrm>
                <a:off x="3683470" y="2067784"/>
                <a:ext cx="1198854" cy="369332"/>
              </a:xfrm>
              <a:prstGeom prst="rect">
                <a:avLst/>
              </a:prstGeom>
              <a:blipFill>
                <a:blip r:embed="rId3"/>
                <a:stretch>
                  <a:fillRect l="-5076" b="-180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字方塊 7"/>
              <p:cNvSpPr txBox="1"/>
              <p:nvPr/>
            </p:nvSpPr>
            <p:spPr>
              <a:xfrm>
                <a:off x="2308450" y="2167111"/>
                <a:ext cx="922945" cy="401072"/>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rPr>
                          </m:ctrlPr>
                        </m:sSubPr>
                        <m:e>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rPr>
                            <m:t>𝑃</m:t>
                          </m:r>
                        </m:e>
                        <m:sub>
                          <m:sSub>
                            <m:sSubPr>
                              <m:ctrlP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rPr>
                              </m:ctrlPr>
                            </m:sSubPr>
                            <m:e>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rPr>
                                <m:t>𝐺</m:t>
                              </m:r>
                            </m:e>
                            <m:sub>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rPr>
                                <m:t>0</m:t>
                              </m:r>
                            </m:sub>
                          </m:sSub>
                        </m:sub>
                      </m:sSub>
                      <m:d>
                        <m:dPr>
                          <m:ctrlP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rPr>
                          </m:ctrlPr>
                        </m:dPr>
                        <m:e>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rPr>
                            <m:t>𝑥</m:t>
                          </m:r>
                        </m:e>
                      </m:d>
                    </m:oMath>
                  </m:oMathPara>
                </a14:m>
                <a:endParaRPr kumimoji="0" lang="zh-TW" altLang="en-US" sz="2400" b="0" i="0" u="none" strike="noStrike" kern="1200" cap="none" spc="0" normalizeH="0" baseline="0" noProof="0" dirty="0">
                  <a:ln>
                    <a:noFill/>
                  </a:ln>
                  <a:solidFill>
                    <a:prstClr val="black"/>
                  </a:solidFill>
                  <a:effectLst/>
                  <a:uLnTx/>
                  <a:uFillTx/>
                  <a:latin typeface="Arial"/>
                </a:endParaRPr>
              </a:p>
            </p:txBody>
          </p:sp>
        </mc:Choice>
        <mc:Fallback xmlns="">
          <p:sp>
            <p:nvSpPr>
              <p:cNvPr id="8" name="文字方塊 7"/>
              <p:cNvSpPr txBox="1">
                <a:spLocks noRot="1" noChangeAspect="1" noMove="1" noResize="1" noEditPoints="1" noAdjustHandles="1" noChangeArrowheads="1" noChangeShapeType="1" noTextEdit="1"/>
              </p:cNvSpPr>
              <p:nvPr/>
            </p:nvSpPr>
            <p:spPr>
              <a:xfrm>
                <a:off x="3832450" y="2167111"/>
                <a:ext cx="922945" cy="401072"/>
              </a:xfrm>
              <a:prstGeom prst="rect">
                <a:avLst/>
              </a:prstGeom>
              <a:blipFill rotWithShape="1">
                <a:blip r:embed="rId4"/>
                <a:stretch>
                  <a:fillRect l="-7947" b="-12121"/>
                </a:stretch>
              </a:blipFill>
            </p:spPr>
            <p:txBody>
              <a:bodyPr/>
              <a:lstStyle/>
              <a:p>
                <a:r>
                  <a:rPr lang="zh-TW" altLang="en-US">
                    <a:noFill/>
                  </a:rPr>
                  <a:t> </a:t>
                </a:r>
              </a:p>
            </p:txBody>
          </p:sp>
        </mc:Fallback>
      </mc:AlternateContent>
      <p:cxnSp>
        <p:nvCxnSpPr>
          <p:cNvPr id="9" name="直線接點 8"/>
          <p:cNvCxnSpPr/>
          <p:nvPr/>
        </p:nvCxnSpPr>
        <p:spPr>
          <a:xfrm flipH="1">
            <a:off x="4978501" y="3452848"/>
            <a:ext cx="838200" cy="100330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直線接點 9"/>
          <p:cNvCxnSpPr/>
          <p:nvPr/>
        </p:nvCxnSpPr>
        <p:spPr>
          <a:xfrm flipH="1">
            <a:off x="4545987" y="3464751"/>
            <a:ext cx="838200" cy="1003300"/>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1" name="文字方塊 10"/>
              <p:cNvSpPr txBox="1"/>
              <p:nvPr/>
            </p:nvSpPr>
            <p:spPr>
              <a:xfrm>
                <a:off x="3687550" y="3668730"/>
                <a:ext cx="1198854" cy="369332"/>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rPr>
                          </m:ctrlPr>
                        </m:sSubPr>
                        <m:e>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rPr>
                            <m:t>𝑃</m:t>
                          </m:r>
                        </m:e>
                        <m:sub>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rPr>
                            <m:t>𝑑𝑎𝑡𝑎</m:t>
                          </m:r>
                        </m:sub>
                      </m:sSub>
                      <m:d>
                        <m:dPr>
                          <m:ctrlP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rPr>
                          </m:ctrlPr>
                        </m:dPr>
                        <m:e>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rPr>
                            <m:t>𝑥</m:t>
                          </m:r>
                        </m:e>
                      </m:d>
                    </m:oMath>
                  </m:oMathPara>
                </a14:m>
                <a:endParaRPr kumimoji="0" lang="zh-TW" altLang="en-US" sz="2400" b="0" i="0" u="none" strike="noStrike" kern="1200" cap="none" spc="0" normalizeH="0" baseline="0" noProof="0" dirty="0">
                  <a:ln>
                    <a:noFill/>
                  </a:ln>
                  <a:solidFill>
                    <a:prstClr val="black"/>
                  </a:solidFill>
                  <a:effectLst/>
                  <a:uLnTx/>
                  <a:uFillTx/>
                  <a:latin typeface="Arial"/>
                </a:endParaRPr>
              </a:p>
            </p:txBody>
          </p:sp>
        </mc:Choice>
        <mc:Fallback>
          <p:sp>
            <p:nvSpPr>
              <p:cNvPr id="11" name="文字方塊 10"/>
              <p:cNvSpPr txBox="1">
                <a:spLocks noRot="1" noChangeAspect="1" noMove="1" noResize="1" noEditPoints="1" noAdjustHandles="1" noChangeArrowheads="1" noChangeShapeType="1" noTextEdit="1"/>
              </p:cNvSpPr>
              <p:nvPr/>
            </p:nvSpPr>
            <p:spPr>
              <a:xfrm>
                <a:off x="3687550" y="3668730"/>
                <a:ext cx="1198854" cy="369332"/>
              </a:xfrm>
              <a:prstGeom prst="rect">
                <a:avLst/>
              </a:prstGeom>
              <a:blipFill>
                <a:blip r:embed="rId5"/>
                <a:stretch>
                  <a:fillRect l="-5584" b="-2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字方塊 11"/>
              <p:cNvSpPr txBox="1"/>
              <p:nvPr/>
            </p:nvSpPr>
            <p:spPr>
              <a:xfrm>
                <a:off x="2308450" y="3765865"/>
                <a:ext cx="1033553" cy="40318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rPr>
                          </m:ctrlPr>
                        </m:sSubPr>
                        <m:e>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rPr>
                            <m:t>𝑃</m:t>
                          </m:r>
                        </m:e>
                        <m:sub>
                          <m:sSub>
                            <m:sSubPr>
                              <m:ctrlP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rPr>
                              </m:ctrlPr>
                            </m:sSubPr>
                            <m:e>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rPr>
                                <m:t>𝐺</m:t>
                              </m:r>
                            </m:e>
                            <m:sub>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rPr>
                                <m:t>50</m:t>
                              </m:r>
                            </m:sub>
                          </m:sSub>
                        </m:sub>
                      </m:sSub>
                      <m:d>
                        <m:dPr>
                          <m:ctrlP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rPr>
                          </m:ctrlPr>
                        </m:dPr>
                        <m:e>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rPr>
                            <m:t>𝑥</m:t>
                          </m:r>
                        </m:e>
                      </m:d>
                    </m:oMath>
                  </m:oMathPara>
                </a14:m>
                <a:endParaRPr kumimoji="0" lang="zh-TW" altLang="en-US" sz="2400" b="0" i="0" u="none" strike="noStrike" kern="1200" cap="none" spc="0" normalizeH="0" baseline="0" noProof="0" dirty="0">
                  <a:ln>
                    <a:noFill/>
                  </a:ln>
                  <a:solidFill>
                    <a:prstClr val="black"/>
                  </a:solidFill>
                  <a:effectLst/>
                  <a:uLnTx/>
                  <a:uFillTx/>
                  <a:latin typeface="Arial"/>
                </a:endParaRPr>
              </a:p>
            </p:txBody>
          </p:sp>
        </mc:Choice>
        <mc:Fallback xmlns="">
          <p:sp>
            <p:nvSpPr>
              <p:cNvPr id="12" name="文字方塊 11"/>
              <p:cNvSpPr txBox="1">
                <a:spLocks noRot="1" noChangeAspect="1" noMove="1" noResize="1" noEditPoints="1" noAdjustHandles="1" noChangeArrowheads="1" noChangeShapeType="1" noTextEdit="1"/>
              </p:cNvSpPr>
              <p:nvPr/>
            </p:nvSpPr>
            <p:spPr>
              <a:xfrm>
                <a:off x="3832450" y="3765865"/>
                <a:ext cx="1033553" cy="403187"/>
              </a:xfrm>
              <a:prstGeom prst="rect">
                <a:avLst/>
              </a:prstGeom>
              <a:blipFill rotWithShape="1">
                <a:blip r:embed="rId6"/>
                <a:stretch>
                  <a:fillRect l="-7101" b="-12121"/>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13" name="文字方塊 12"/>
              <p:cNvSpPr txBox="1"/>
              <p:nvPr/>
            </p:nvSpPr>
            <p:spPr>
              <a:xfrm>
                <a:off x="6047485" y="2153902"/>
                <a:ext cx="2973891" cy="427489"/>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rPr>
                        <m:t>𝐽𝑆</m:t>
                      </m:r>
                      <m:d>
                        <m:dPr>
                          <m:ctrlP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rPr>
                          </m:ctrlPr>
                        </m:dPr>
                        <m:e>
                          <m:sSub>
                            <m:sSubPr>
                              <m:ctrlP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rPr>
                              </m:ctrlPr>
                            </m:sSubPr>
                            <m:e>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rPr>
                                <m:t>𝑃</m:t>
                              </m:r>
                            </m:e>
                            <m:sub>
                              <m:sSub>
                                <m:sSubPr>
                                  <m:ctrlP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rPr>
                                  </m:ctrlPr>
                                </m:sSubPr>
                                <m:e>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rPr>
                                    <m:t>𝐺</m:t>
                                  </m:r>
                                </m:e>
                                <m:sub>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rPr>
                                    <m:t>1</m:t>
                                  </m:r>
                                </m:sub>
                              </m:sSub>
                            </m:sub>
                          </m:sSub>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rPr>
                            <m:t>||</m:t>
                          </m:r>
                          <m:sSub>
                            <m:sSubPr>
                              <m:ctrlP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rPr>
                              </m:ctrlPr>
                            </m:sSubPr>
                            <m:e>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rPr>
                                <m:t>𝑃</m:t>
                              </m:r>
                            </m:e>
                            <m:sub>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rPr>
                                <m:t>𝑑𝑎𝑡𝑎</m:t>
                              </m:r>
                            </m:sub>
                          </m:sSub>
                        </m:e>
                      </m:d>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rPr>
                        <m:t>=</m:t>
                      </m:r>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rPr>
                        <m:t>𝑙𝑜𝑔</m:t>
                      </m:r>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rPr>
                        <m:t>2</m:t>
                      </m:r>
                    </m:oMath>
                  </m:oMathPara>
                </a14:m>
                <a:endParaRPr kumimoji="0" lang="zh-TW" altLang="en-US" sz="2400" b="0" i="0" u="none" strike="noStrike" kern="1200" cap="none" spc="0" normalizeH="0" baseline="0" noProof="0" dirty="0">
                  <a:ln>
                    <a:noFill/>
                  </a:ln>
                  <a:solidFill>
                    <a:prstClr val="black"/>
                  </a:solidFill>
                  <a:effectLst/>
                  <a:uLnTx/>
                  <a:uFillTx/>
                  <a:latin typeface="Arial"/>
                </a:endParaRPr>
              </a:p>
            </p:txBody>
          </p:sp>
        </mc:Choice>
        <mc:Fallback>
          <p:sp>
            <p:nvSpPr>
              <p:cNvPr id="13" name="文字方塊 12"/>
              <p:cNvSpPr txBox="1">
                <a:spLocks noRot="1" noChangeAspect="1" noMove="1" noResize="1" noEditPoints="1" noAdjustHandles="1" noChangeArrowheads="1" noChangeShapeType="1" noTextEdit="1"/>
              </p:cNvSpPr>
              <p:nvPr/>
            </p:nvSpPr>
            <p:spPr>
              <a:xfrm>
                <a:off x="6047485" y="2153902"/>
                <a:ext cx="2973891" cy="427489"/>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4" name="文字方塊 13"/>
              <p:cNvSpPr txBox="1"/>
              <p:nvPr/>
            </p:nvSpPr>
            <p:spPr>
              <a:xfrm>
                <a:off x="6047485" y="3741563"/>
                <a:ext cx="2973891" cy="427489"/>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rPr>
                        <m:t>𝐽𝑆</m:t>
                      </m:r>
                      <m:d>
                        <m:dPr>
                          <m:ctrlP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rPr>
                          </m:ctrlPr>
                        </m:dPr>
                        <m:e>
                          <m:sSub>
                            <m:sSubPr>
                              <m:ctrlP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rPr>
                              </m:ctrlPr>
                            </m:sSubPr>
                            <m:e>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rPr>
                                <m:t>𝑃</m:t>
                              </m:r>
                            </m:e>
                            <m:sub>
                              <m:sSub>
                                <m:sSubPr>
                                  <m:ctrlP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rPr>
                                  </m:ctrlPr>
                                </m:sSubPr>
                                <m:e>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rPr>
                                    <m:t>𝐺</m:t>
                                  </m:r>
                                </m:e>
                                <m:sub>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rPr>
                                    <m:t>2</m:t>
                                  </m:r>
                                </m:sub>
                              </m:sSub>
                            </m:sub>
                          </m:sSub>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rPr>
                            <m:t>||</m:t>
                          </m:r>
                          <m:sSub>
                            <m:sSubPr>
                              <m:ctrlP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rPr>
                              </m:ctrlPr>
                            </m:sSubPr>
                            <m:e>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rPr>
                                <m:t>𝑃</m:t>
                              </m:r>
                            </m:e>
                            <m:sub>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rPr>
                                <m:t>𝑑𝑎𝑡𝑎</m:t>
                              </m:r>
                            </m:sub>
                          </m:sSub>
                        </m:e>
                      </m:d>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rPr>
                        <m:t>=</m:t>
                      </m:r>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rPr>
                        <m:t>𝑙𝑜𝑔</m:t>
                      </m:r>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rPr>
                        <m:t>2</m:t>
                      </m:r>
                    </m:oMath>
                  </m:oMathPara>
                </a14:m>
                <a:endParaRPr kumimoji="0" lang="zh-TW" altLang="en-US" sz="2400" b="0" i="0" u="none" strike="noStrike" kern="1200" cap="none" spc="0" normalizeH="0" baseline="0" noProof="0" dirty="0">
                  <a:ln>
                    <a:noFill/>
                  </a:ln>
                  <a:solidFill>
                    <a:prstClr val="black"/>
                  </a:solidFill>
                  <a:effectLst/>
                  <a:uLnTx/>
                  <a:uFillTx/>
                  <a:latin typeface="Arial"/>
                </a:endParaRPr>
              </a:p>
            </p:txBody>
          </p:sp>
        </mc:Choice>
        <mc:Fallback>
          <p:sp>
            <p:nvSpPr>
              <p:cNvPr id="14" name="文字方塊 13"/>
              <p:cNvSpPr txBox="1">
                <a:spLocks noRot="1" noChangeAspect="1" noMove="1" noResize="1" noEditPoints="1" noAdjustHandles="1" noChangeArrowheads="1" noChangeShapeType="1" noTextEdit="1"/>
              </p:cNvSpPr>
              <p:nvPr/>
            </p:nvSpPr>
            <p:spPr>
              <a:xfrm>
                <a:off x="6047485" y="3741563"/>
                <a:ext cx="2973891" cy="427489"/>
              </a:xfrm>
              <a:prstGeom prst="rect">
                <a:avLst/>
              </a:prstGeom>
              <a:blipFill>
                <a:blip r:embed="rId8"/>
                <a:stretch>
                  <a:fillRect/>
                </a:stretch>
              </a:blipFill>
            </p:spPr>
            <p:txBody>
              <a:bodyPr/>
              <a:lstStyle/>
              <a:p>
                <a:r>
                  <a:rPr lang="zh-CN" altLang="en-US">
                    <a:noFill/>
                  </a:rPr>
                  <a:t> </a:t>
                </a:r>
              </a:p>
            </p:txBody>
          </p:sp>
        </mc:Fallback>
      </mc:AlternateContent>
      <p:cxnSp>
        <p:nvCxnSpPr>
          <p:cNvPr id="15" name="直線接點 14"/>
          <p:cNvCxnSpPr/>
          <p:nvPr/>
        </p:nvCxnSpPr>
        <p:spPr>
          <a:xfrm flipH="1">
            <a:off x="4744216" y="5054527"/>
            <a:ext cx="838200" cy="100330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直線接點 15"/>
          <p:cNvCxnSpPr/>
          <p:nvPr/>
        </p:nvCxnSpPr>
        <p:spPr>
          <a:xfrm flipH="1">
            <a:off x="4703387" y="5066430"/>
            <a:ext cx="838200" cy="1003300"/>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7" name="文字方塊 16"/>
              <p:cNvSpPr txBox="1"/>
              <p:nvPr/>
            </p:nvSpPr>
            <p:spPr>
              <a:xfrm>
                <a:off x="3616732" y="5266881"/>
                <a:ext cx="1198854" cy="369332"/>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rPr>
                          </m:ctrlPr>
                        </m:sSubPr>
                        <m:e>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rPr>
                            <m:t>𝑃</m:t>
                          </m:r>
                        </m:e>
                        <m:sub>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rPr>
                            <m:t>𝑑𝑎𝑡𝑎</m:t>
                          </m:r>
                        </m:sub>
                      </m:sSub>
                      <m:d>
                        <m:dPr>
                          <m:ctrlP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rPr>
                          </m:ctrlPr>
                        </m:dPr>
                        <m:e>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rPr>
                            <m:t>𝑥</m:t>
                          </m:r>
                        </m:e>
                      </m:d>
                    </m:oMath>
                  </m:oMathPara>
                </a14:m>
                <a:endParaRPr kumimoji="0" lang="zh-TW" altLang="en-US" sz="2400" b="0" i="0" u="none" strike="noStrike" kern="1200" cap="none" spc="0" normalizeH="0" baseline="0" noProof="0" dirty="0">
                  <a:ln>
                    <a:noFill/>
                  </a:ln>
                  <a:solidFill>
                    <a:prstClr val="black"/>
                  </a:solidFill>
                  <a:effectLst/>
                  <a:uLnTx/>
                  <a:uFillTx/>
                  <a:latin typeface="Arial"/>
                </a:endParaRPr>
              </a:p>
            </p:txBody>
          </p:sp>
        </mc:Choice>
        <mc:Fallback>
          <p:sp>
            <p:nvSpPr>
              <p:cNvPr id="17" name="文字方塊 16"/>
              <p:cNvSpPr txBox="1">
                <a:spLocks noRot="1" noChangeAspect="1" noMove="1" noResize="1" noEditPoints="1" noAdjustHandles="1" noChangeArrowheads="1" noChangeShapeType="1" noTextEdit="1"/>
              </p:cNvSpPr>
              <p:nvPr/>
            </p:nvSpPr>
            <p:spPr>
              <a:xfrm>
                <a:off x="3616732" y="5266881"/>
                <a:ext cx="1198854" cy="369332"/>
              </a:xfrm>
              <a:prstGeom prst="rect">
                <a:avLst/>
              </a:prstGeom>
              <a:blipFill>
                <a:blip r:embed="rId9"/>
                <a:stretch>
                  <a:fillRect l="-5076" b="-18033"/>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8" name="文字方塊 17"/>
              <p:cNvSpPr txBox="1"/>
              <p:nvPr/>
            </p:nvSpPr>
            <p:spPr>
              <a:xfrm>
                <a:off x="2250013" y="5254018"/>
                <a:ext cx="1144159" cy="403124"/>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rPr>
                          </m:ctrlPr>
                        </m:sSubPr>
                        <m:e>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rPr>
                            <m:t>𝑃</m:t>
                          </m:r>
                        </m:e>
                        <m:sub>
                          <m:sSub>
                            <m:sSubPr>
                              <m:ctrlP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rPr>
                              </m:ctrlPr>
                            </m:sSubPr>
                            <m:e>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rPr>
                                <m:t>𝐺</m:t>
                              </m:r>
                            </m:e>
                            <m:sub>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rPr>
                                <m:t>100</m:t>
                              </m:r>
                            </m:sub>
                          </m:sSub>
                        </m:sub>
                      </m:sSub>
                      <m:d>
                        <m:dPr>
                          <m:ctrlP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rPr>
                          </m:ctrlPr>
                        </m:dPr>
                        <m:e>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rPr>
                            <m:t>𝑥</m:t>
                          </m:r>
                        </m:e>
                      </m:d>
                    </m:oMath>
                  </m:oMathPara>
                </a14:m>
                <a:endParaRPr kumimoji="0" lang="zh-TW" altLang="en-US" sz="2400" b="0" i="0" u="none" strike="noStrike" kern="1200" cap="none" spc="0" normalizeH="0" baseline="0" noProof="0" dirty="0">
                  <a:ln>
                    <a:noFill/>
                  </a:ln>
                  <a:solidFill>
                    <a:prstClr val="black"/>
                  </a:solidFill>
                  <a:effectLst/>
                  <a:uLnTx/>
                  <a:uFillTx/>
                  <a:latin typeface="Arial"/>
                </a:endParaRPr>
              </a:p>
            </p:txBody>
          </p:sp>
        </mc:Choice>
        <mc:Fallback>
          <p:sp>
            <p:nvSpPr>
              <p:cNvPr id="18" name="文字方塊 17"/>
              <p:cNvSpPr txBox="1">
                <a:spLocks noRot="1" noChangeAspect="1" noMove="1" noResize="1" noEditPoints="1" noAdjustHandles="1" noChangeArrowheads="1" noChangeShapeType="1" noTextEdit="1"/>
              </p:cNvSpPr>
              <p:nvPr/>
            </p:nvSpPr>
            <p:spPr>
              <a:xfrm>
                <a:off x="2250013" y="5254018"/>
                <a:ext cx="1144159" cy="403124"/>
              </a:xfrm>
              <a:prstGeom prst="rect">
                <a:avLst/>
              </a:prstGeom>
              <a:blipFill>
                <a:blip r:embed="rId10"/>
                <a:stretch>
                  <a:fillRect l="-5851" b="-12121"/>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9" name="文字方塊 18"/>
              <p:cNvSpPr txBox="1"/>
              <p:nvPr/>
            </p:nvSpPr>
            <p:spPr>
              <a:xfrm>
                <a:off x="6047485" y="5302780"/>
                <a:ext cx="2525050" cy="427489"/>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rPr>
                        <m:t>𝐽𝑆</m:t>
                      </m:r>
                      <m:d>
                        <m:dPr>
                          <m:ctrlP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rPr>
                          </m:ctrlPr>
                        </m:dPr>
                        <m:e>
                          <m:sSub>
                            <m:sSubPr>
                              <m:ctrlP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rPr>
                              </m:ctrlPr>
                            </m:sSubPr>
                            <m:e>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rPr>
                                <m:t>𝑃</m:t>
                              </m:r>
                            </m:e>
                            <m:sub>
                              <m:sSub>
                                <m:sSubPr>
                                  <m:ctrlP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rPr>
                                  </m:ctrlPr>
                                </m:sSubPr>
                                <m:e>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rPr>
                                    <m:t>𝐺</m:t>
                                  </m:r>
                                </m:e>
                                <m:sub>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rPr>
                                    <m:t>2</m:t>
                                  </m:r>
                                </m:sub>
                              </m:sSub>
                            </m:sub>
                          </m:sSub>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rPr>
                            <m:t>||</m:t>
                          </m:r>
                          <m:sSub>
                            <m:sSubPr>
                              <m:ctrlP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rPr>
                              </m:ctrlPr>
                            </m:sSubPr>
                            <m:e>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rPr>
                                <m:t>𝑃</m:t>
                              </m:r>
                            </m:e>
                            <m:sub>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rPr>
                                <m:t>𝑑𝑎𝑡𝑎</m:t>
                              </m:r>
                            </m:sub>
                          </m:sSub>
                        </m:e>
                      </m:d>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rPr>
                        <m:t>=0</m:t>
                      </m:r>
                    </m:oMath>
                  </m:oMathPara>
                </a14:m>
                <a:endParaRPr kumimoji="0" lang="zh-TW" altLang="en-US" sz="2400" b="0" i="0" u="none" strike="noStrike" kern="1200" cap="none" spc="0" normalizeH="0" baseline="0" noProof="0" dirty="0">
                  <a:ln>
                    <a:noFill/>
                  </a:ln>
                  <a:solidFill>
                    <a:prstClr val="black"/>
                  </a:solidFill>
                  <a:effectLst/>
                  <a:uLnTx/>
                  <a:uFillTx/>
                  <a:latin typeface="Arial"/>
                </a:endParaRPr>
              </a:p>
            </p:txBody>
          </p:sp>
        </mc:Choice>
        <mc:Fallback>
          <p:sp>
            <p:nvSpPr>
              <p:cNvPr id="19" name="文字方塊 18"/>
              <p:cNvSpPr txBox="1">
                <a:spLocks noRot="1" noChangeAspect="1" noMove="1" noResize="1" noEditPoints="1" noAdjustHandles="1" noChangeArrowheads="1" noChangeShapeType="1" noTextEdit="1"/>
              </p:cNvSpPr>
              <p:nvPr/>
            </p:nvSpPr>
            <p:spPr>
              <a:xfrm>
                <a:off x="6047485" y="5302780"/>
                <a:ext cx="2525050" cy="427489"/>
              </a:xfrm>
              <a:prstGeom prst="rect">
                <a:avLst/>
              </a:prstGeom>
              <a:blipFill>
                <a:blip r:embed="rId11"/>
                <a:stretch>
                  <a:fillRect/>
                </a:stretch>
              </a:blipFill>
            </p:spPr>
            <p:txBody>
              <a:bodyPr/>
              <a:lstStyle/>
              <a:p>
                <a:r>
                  <a:rPr lang="zh-CN" altLang="en-US">
                    <a:noFill/>
                  </a:rPr>
                  <a:t> </a:t>
                </a:r>
              </a:p>
            </p:txBody>
          </p:sp>
        </mc:Fallback>
      </mc:AlternateContent>
      <p:grpSp>
        <p:nvGrpSpPr>
          <p:cNvPr id="3" name="群組 2"/>
          <p:cNvGrpSpPr/>
          <p:nvPr/>
        </p:nvGrpSpPr>
        <p:grpSpPr>
          <a:xfrm>
            <a:off x="641296" y="1821011"/>
            <a:ext cx="3075591" cy="4635496"/>
            <a:chOff x="-702782" y="1796495"/>
            <a:chExt cx="3075591" cy="4635496"/>
          </a:xfrm>
        </p:grpSpPr>
        <p:sp>
          <p:nvSpPr>
            <p:cNvPr id="20" name="箭號: 向右 19"/>
            <p:cNvSpPr/>
            <p:nvPr/>
          </p:nvSpPr>
          <p:spPr>
            <a:xfrm rot="5400000">
              <a:off x="-182807" y="3876375"/>
              <a:ext cx="4635496" cy="4757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Arial"/>
              </a:endParaRPr>
            </a:p>
          </p:txBody>
        </p:sp>
        <p:sp>
          <p:nvSpPr>
            <p:cNvPr id="21" name="文字方塊 20"/>
            <p:cNvSpPr txBox="1"/>
            <p:nvPr/>
          </p:nvSpPr>
          <p:spPr>
            <a:xfrm>
              <a:off x="-702782" y="3564691"/>
              <a:ext cx="1450147" cy="5181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srgbClr val="0000FF"/>
                  </a:solidFill>
                  <a:effectLst/>
                  <a:uLnTx/>
                  <a:uFillTx/>
                  <a:latin typeface="Arial"/>
                </a:rPr>
                <a:t>Better</a:t>
              </a:r>
              <a:endParaRPr kumimoji="0" lang="zh-TW" altLang="en-US" sz="2800" b="0" i="0" u="none" strike="noStrike" kern="1200" cap="none" spc="0" normalizeH="0" baseline="0" noProof="0" dirty="0">
                <a:ln>
                  <a:noFill/>
                </a:ln>
                <a:solidFill>
                  <a:srgbClr val="0000FF"/>
                </a:solidFill>
                <a:effectLst/>
                <a:uLnTx/>
                <a:uFillTx/>
                <a:latin typeface="Arial"/>
              </a:endParaRPr>
            </a:p>
          </p:txBody>
        </p:sp>
      </p:grpSp>
      <p:sp>
        <p:nvSpPr>
          <p:cNvPr id="4" name="文字方塊 3"/>
          <p:cNvSpPr txBox="1"/>
          <p:nvPr/>
        </p:nvSpPr>
        <p:spPr>
          <a:xfrm rot="5400000">
            <a:off x="4614397" y="2913208"/>
            <a:ext cx="942536" cy="45720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Arial"/>
              </a:rPr>
              <a:t>……</a:t>
            </a:r>
            <a:endParaRPr kumimoji="0" lang="zh-TW" altLang="en-US" sz="2400" b="0" i="0" u="none" strike="noStrike" kern="1200" cap="none" spc="0" normalizeH="0" baseline="0" noProof="0" dirty="0">
              <a:ln>
                <a:noFill/>
              </a:ln>
              <a:solidFill>
                <a:prstClr val="black"/>
              </a:solidFill>
              <a:effectLst/>
              <a:uLnTx/>
              <a:uFillTx/>
              <a:latin typeface="Arial"/>
            </a:endParaRPr>
          </a:p>
        </p:txBody>
      </p:sp>
      <p:sp>
        <p:nvSpPr>
          <p:cNvPr id="22" name="文字方塊 21"/>
          <p:cNvSpPr txBox="1"/>
          <p:nvPr/>
        </p:nvSpPr>
        <p:spPr>
          <a:xfrm rot="5400000">
            <a:off x="4570025" y="4602912"/>
            <a:ext cx="942536" cy="45720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Arial"/>
              </a:rPr>
              <a:t>……</a:t>
            </a:r>
            <a:endParaRPr kumimoji="0" lang="zh-TW" altLang="en-US" sz="2400" b="0" i="0" u="none" strike="noStrike" kern="1200" cap="none" spc="0" normalizeH="0" baseline="0" noProof="0" dirty="0">
              <a:ln>
                <a:noFill/>
              </a:ln>
              <a:solidFill>
                <a:prstClr val="black"/>
              </a:solidFill>
              <a:effectLst/>
              <a:uLnTx/>
              <a:uFillTx/>
              <a:latin typeface="Arial"/>
            </a:endParaRPr>
          </a:p>
        </p:txBody>
      </p:sp>
      <p:sp>
        <p:nvSpPr>
          <p:cNvPr id="23" name="文字方塊 22"/>
          <p:cNvSpPr txBox="1"/>
          <p:nvPr/>
        </p:nvSpPr>
        <p:spPr>
          <a:xfrm>
            <a:off x="7534431" y="4237218"/>
            <a:ext cx="2781300" cy="8229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FF0000"/>
                </a:solidFill>
                <a:effectLst/>
                <a:uLnTx/>
                <a:uFillTx/>
                <a:latin typeface="Arial"/>
              </a:rPr>
              <a:t>Not really better ……</a:t>
            </a:r>
            <a:endParaRPr kumimoji="0" lang="zh-TW" altLang="en-US" sz="2400" b="0" i="0" u="none" strike="noStrike" kern="1200" cap="none" spc="0" normalizeH="0" baseline="0" noProof="0" dirty="0">
              <a:ln>
                <a:noFill/>
              </a:ln>
              <a:solidFill>
                <a:srgbClr val="FF0000"/>
              </a:solidFill>
              <a:effectLst/>
              <a:uLnTx/>
              <a:uFillTx/>
              <a:latin typeface="Arial"/>
            </a:endParaRPr>
          </a:p>
        </p:txBody>
      </p:sp>
    </p:spTree>
    <p:extLst>
      <p:ext uri="{BB962C8B-B14F-4D97-AF65-F5344CB8AC3E}">
        <p14:creationId xmlns:p14="http://schemas.microsoft.com/office/powerpoint/2010/main" val="360177010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3"/>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4"/>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9"/>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P spid="8" grpId="0" bldLvl="0" animBg="1"/>
      <p:bldP spid="11" grpId="0" bldLvl="0" animBg="1"/>
      <p:bldP spid="12" grpId="0" bldLvl="0" animBg="1"/>
      <p:bldP spid="13" grpId="0" bldLvl="0" animBg="1"/>
      <p:bldP spid="14" grpId="0" bldLvl="0" animBg="1"/>
      <p:bldP spid="17" grpId="0" bldLvl="0" animBg="1"/>
      <p:bldP spid="18" grpId="0" bldLvl="0" animBg="1"/>
      <p:bldP spid="19" grpId="0" bldLvl="0" animBg="1"/>
      <p:bldP spid="4" grpId="0"/>
      <p:bldP spid="22" grpId="0"/>
      <p:bldP spid="23"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idx="4294967295"/>
          </p:nvPr>
        </p:nvSpPr>
        <p:spPr>
          <a:xfrm>
            <a:off x="1100666" y="-13763"/>
            <a:ext cx="7886700" cy="1325563"/>
          </a:xfrm>
        </p:spPr>
        <p:txBody>
          <a:bodyPr>
            <a:normAutofit/>
          </a:bodyPr>
          <a:lstStyle/>
          <a:p>
            <a:r>
              <a:rPr lang="x-none" altLang="" sz="3500" b="1" dirty="0">
                <a:solidFill>
                  <a:srgbClr val="0070C0"/>
                </a:solidFill>
                <a:latin typeface="微软雅黑" panose="020B0503020204020204" pitchFamily="34" charset="-122"/>
                <a:ea typeface="微软雅黑" panose="020B0503020204020204" pitchFamily="34" charset="-122"/>
                <a:cs typeface="+mn-cs"/>
              </a:rPr>
              <a:t>解决方案：加噪</a:t>
            </a:r>
          </a:p>
        </p:txBody>
      </p:sp>
      <p:sp>
        <p:nvSpPr>
          <p:cNvPr id="3" name="內容版面配置區 2"/>
          <p:cNvSpPr>
            <a:spLocks noGrp="1"/>
          </p:cNvSpPr>
          <p:nvPr>
            <p:ph idx="4294967295"/>
          </p:nvPr>
        </p:nvSpPr>
        <p:spPr>
          <a:xfrm>
            <a:off x="1128524" y="1311800"/>
            <a:ext cx="7886700" cy="4351338"/>
          </a:xfrm>
        </p:spPr>
        <p:txBody>
          <a:bodyPr>
            <a:normAutofit/>
          </a:bodyPr>
          <a:lstStyle/>
          <a:p>
            <a:r>
              <a:rPr lang="x-none" altLang="en-US" sz="2800" dirty="0"/>
              <a:t>在输入判别器的数据上人工加躁</a:t>
            </a:r>
          </a:p>
          <a:p>
            <a:endParaRPr lang="x-none" altLang="en-US" sz="2800" dirty="0"/>
          </a:p>
        </p:txBody>
      </p:sp>
      <p:pic>
        <p:nvPicPr>
          <p:cNvPr id="7" name="圖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89526" y="3574225"/>
            <a:ext cx="3324689" cy="2572109"/>
          </a:xfrm>
          <a:prstGeom prst="rect">
            <a:avLst/>
          </a:prstGeom>
        </p:spPr>
      </p:pic>
      <p:sp>
        <p:nvSpPr>
          <p:cNvPr id="9" name="矩形 8"/>
          <p:cNvSpPr/>
          <p:nvPr/>
        </p:nvSpPr>
        <p:spPr>
          <a:xfrm>
            <a:off x="874525" y="2395845"/>
            <a:ext cx="8670372" cy="947420"/>
          </a:xfrm>
          <a:prstGeom prst="rect">
            <a:avLst/>
          </a:prstGeom>
        </p:spPr>
        <p:txBody>
          <a:bodyPr wrap="square">
            <a:spAutoFit/>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x-none" altLang="en-US" sz="2800" b="0" i="0" u="none" strike="noStrike" kern="1200" cap="none" spc="0" normalizeH="0" baseline="0" noProof="0" dirty="0">
                <a:ln>
                  <a:noFill/>
                </a:ln>
                <a:solidFill>
                  <a:prstClr val="black"/>
                </a:solidFill>
                <a:effectLst/>
                <a:uLnTx/>
                <a:uFillTx/>
              </a:rPr>
              <a:t>缺陷1：</a:t>
            </a:r>
            <a:r>
              <a:rPr kumimoji="0" lang="x-none" sz="2800" b="0" i="0" u="none" strike="noStrike" kern="1200" cap="none" spc="0" normalizeH="0" baseline="0" noProof="0" dirty="0">
                <a:ln>
                  <a:noFill/>
                </a:ln>
                <a:solidFill>
                  <a:prstClr val="black"/>
                </a:solidFill>
                <a:effectLst/>
                <a:uLnTx/>
                <a:uFillTx/>
              </a:rPr>
              <a:t>需要把握加躁的程度，判别器容易识别不出生成数据和真实数据</a:t>
            </a:r>
            <a:endParaRPr kumimoji="0" lang="x-none" sz="1800" b="0" i="0" u="none" strike="noStrike" kern="1200" cap="none" spc="0" normalizeH="0" baseline="0" noProof="0">
              <a:ln>
                <a:noFill/>
              </a:ln>
              <a:solidFill>
                <a:prstClr val="black"/>
              </a:solidFill>
              <a:effectLst/>
              <a:uLnTx/>
              <a:uFillTx/>
            </a:endParaRPr>
          </a:p>
        </p:txBody>
      </p:sp>
      <p:sp>
        <p:nvSpPr>
          <p:cNvPr id="10" name="矩形 9"/>
          <p:cNvSpPr/>
          <p:nvPr/>
        </p:nvSpPr>
        <p:spPr>
          <a:xfrm>
            <a:off x="1265171" y="3906610"/>
            <a:ext cx="4676140" cy="52070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x-none" altLang="en-US" sz="2800" b="0" i="0" u="none" strike="noStrike" kern="1200" cap="none" spc="0" normalizeH="0" baseline="0" noProof="0" dirty="0">
                <a:ln>
                  <a:noFill/>
                </a:ln>
                <a:solidFill>
                  <a:prstClr val="black"/>
                </a:solidFill>
                <a:effectLst/>
                <a:uLnTx/>
                <a:uFillTx/>
                <a:sym typeface="+mn-ea"/>
              </a:rPr>
              <a:t>缺陷2：</a:t>
            </a:r>
            <a:r>
              <a:rPr kumimoji="0" lang="x-none" sz="2800" b="0" i="0" u="none" strike="noStrike" kern="1200" cap="none" spc="0" normalizeH="0" baseline="0" noProof="0" dirty="0">
                <a:ln>
                  <a:noFill/>
                </a:ln>
                <a:solidFill>
                  <a:prstClr val="black"/>
                </a:solidFill>
                <a:effectLst/>
                <a:uLnTx/>
                <a:uFillTx/>
              </a:rPr>
              <a:t>噪声会随着时间衰减</a:t>
            </a:r>
          </a:p>
        </p:txBody>
      </p:sp>
    </p:spTree>
    <p:extLst>
      <p:ext uri="{BB962C8B-B14F-4D97-AF65-F5344CB8AC3E}">
        <p14:creationId xmlns:p14="http://schemas.microsoft.com/office/powerpoint/2010/main" val="375328442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9" grpId="0"/>
      <p:bldP spid="10"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idx="4294967295"/>
          </p:nvPr>
        </p:nvSpPr>
        <p:spPr>
          <a:xfrm>
            <a:off x="-1083733" y="-300038"/>
            <a:ext cx="10363200" cy="2387600"/>
          </a:xfrm>
        </p:spPr>
        <p:txBody>
          <a:bodyPr>
            <a:normAutofit/>
          </a:bodyPr>
          <a:lstStyle/>
          <a:p>
            <a:pPr algn="ctr"/>
            <a:r>
              <a:rPr lang="en-US" altLang="en-US" b="1" dirty="0">
                <a:solidFill>
                  <a:srgbClr val="0070C0"/>
                </a:solidFill>
                <a:latin typeface="微软雅黑" panose="020B0503020204020204" pitchFamily="34" charset="-122"/>
                <a:ea typeface="微软雅黑" panose="020B0503020204020204" pitchFamily="34" charset="-122"/>
                <a:cs typeface="+mn-cs"/>
              </a:rPr>
              <a:t>4</a:t>
            </a:r>
            <a:r>
              <a:rPr lang="x-none" altLang="en-US" b="1" dirty="0">
                <a:solidFill>
                  <a:srgbClr val="0070C0"/>
                </a:solidFill>
                <a:latin typeface="微软雅黑" panose="020B0503020204020204" pitchFamily="34" charset="-122"/>
                <a:ea typeface="微软雅黑" panose="020B0503020204020204" pitchFamily="34" charset="-122"/>
                <a:cs typeface="+mn-cs"/>
              </a:rPr>
              <a:t>.3 </a:t>
            </a:r>
            <a:r>
              <a:rPr lang="en-US" altLang="zh-TW" b="1" dirty="0">
                <a:solidFill>
                  <a:srgbClr val="0070C0"/>
                </a:solidFill>
                <a:latin typeface="微软雅黑" panose="020B0503020204020204" pitchFamily="34" charset="-122"/>
                <a:ea typeface="微软雅黑" panose="020B0503020204020204" pitchFamily="34" charset="-122"/>
                <a:cs typeface="+mn-cs"/>
              </a:rPr>
              <a:t>Mode Collapse</a:t>
            </a:r>
            <a:br>
              <a:rPr lang="en-US" altLang="zh-TW" b="1" dirty="0">
                <a:solidFill>
                  <a:srgbClr val="0070C0"/>
                </a:solidFill>
                <a:latin typeface="微软雅黑" panose="020B0503020204020204" pitchFamily="34" charset="-122"/>
                <a:ea typeface="微软雅黑" panose="020B0503020204020204" pitchFamily="34" charset="-122"/>
                <a:cs typeface="+mn-cs"/>
              </a:rPr>
            </a:br>
            <a:r>
              <a:rPr lang="x-none" altLang="en-US" b="1" dirty="0">
                <a:solidFill>
                  <a:srgbClr val="0070C0"/>
                </a:solidFill>
                <a:latin typeface="微软雅黑" panose="020B0503020204020204" pitchFamily="34" charset="-122"/>
                <a:ea typeface="微软雅黑" panose="020B0503020204020204" pitchFamily="34" charset="-122"/>
                <a:cs typeface="+mn-cs"/>
              </a:rPr>
              <a:t>模式崩溃</a:t>
            </a:r>
          </a:p>
        </p:txBody>
      </p:sp>
    </p:spTree>
    <p:extLst>
      <p:ext uri="{BB962C8B-B14F-4D97-AF65-F5344CB8AC3E}">
        <p14:creationId xmlns:p14="http://schemas.microsoft.com/office/powerpoint/2010/main" val="3936267907"/>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內容版面配置區 6"/>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6263216" y="1495394"/>
            <a:ext cx="4540250" cy="4540250"/>
          </a:xfrm>
        </p:spPr>
      </p:pic>
      <p:sp>
        <p:nvSpPr>
          <p:cNvPr id="8" name="手繪多邊形: 圖案 7"/>
          <p:cNvSpPr/>
          <p:nvPr/>
        </p:nvSpPr>
        <p:spPr>
          <a:xfrm rot="21392596">
            <a:off x="2194714" y="3492573"/>
            <a:ext cx="2945400" cy="1484163"/>
          </a:xfrm>
          <a:custGeom>
            <a:avLst/>
            <a:gdLst>
              <a:gd name="connsiteX0" fmla="*/ 0 w 2905656"/>
              <a:gd name="connsiteY0" fmla="*/ 1079428 h 1245437"/>
              <a:gd name="connsiteX1" fmla="*/ 509666 w 2905656"/>
              <a:gd name="connsiteY1" fmla="*/ 137 h 1245437"/>
              <a:gd name="connsiteX2" fmla="*/ 1199213 w 2905656"/>
              <a:gd name="connsiteY2" fmla="*/ 1004478 h 1245437"/>
              <a:gd name="connsiteX3" fmla="*/ 1618938 w 2905656"/>
              <a:gd name="connsiteY3" fmla="*/ 1049448 h 1245437"/>
              <a:gd name="connsiteX4" fmla="*/ 1978702 w 2905656"/>
              <a:gd name="connsiteY4" fmla="*/ 224989 h 1245437"/>
              <a:gd name="connsiteX5" fmla="*/ 2338466 w 2905656"/>
              <a:gd name="connsiteY5" fmla="*/ 135048 h 1245437"/>
              <a:gd name="connsiteX6" fmla="*/ 2833141 w 2905656"/>
              <a:gd name="connsiteY6" fmla="*/ 1094419 h 1245437"/>
              <a:gd name="connsiteX7" fmla="*/ 2893102 w 2905656"/>
              <a:gd name="connsiteY7" fmla="*/ 1229330 h 1245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05656" h="1245437">
                <a:moveTo>
                  <a:pt x="0" y="1079428"/>
                </a:moveTo>
                <a:cubicBezTo>
                  <a:pt x="154898" y="546028"/>
                  <a:pt x="309797" y="12629"/>
                  <a:pt x="509666" y="137"/>
                </a:cubicBezTo>
                <a:cubicBezTo>
                  <a:pt x="709535" y="-12355"/>
                  <a:pt x="1014334" y="829593"/>
                  <a:pt x="1199213" y="1004478"/>
                </a:cubicBezTo>
                <a:cubicBezTo>
                  <a:pt x="1384092" y="1179363"/>
                  <a:pt x="1489023" y="1179363"/>
                  <a:pt x="1618938" y="1049448"/>
                </a:cubicBezTo>
                <a:cubicBezTo>
                  <a:pt x="1748853" y="919533"/>
                  <a:pt x="1858781" y="377389"/>
                  <a:pt x="1978702" y="224989"/>
                </a:cubicBezTo>
                <a:cubicBezTo>
                  <a:pt x="2098623" y="72589"/>
                  <a:pt x="2196060" y="-9857"/>
                  <a:pt x="2338466" y="135048"/>
                </a:cubicBezTo>
                <a:cubicBezTo>
                  <a:pt x="2480872" y="279953"/>
                  <a:pt x="2740702" y="912039"/>
                  <a:pt x="2833141" y="1094419"/>
                </a:cubicBezTo>
                <a:cubicBezTo>
                  <a:pt x="2925580" y="1276799"/>
                  <a:pt x="2909341" y="1253064"/>
                  <a:pt x="2893102" y="1229330"/>
                </a:cubicBezTo>
              </a:path>
            </a:pathLst>
          </a:cu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Arial"/>
            </a:endParaRPr>
          </a:p>
        </p:txBody>
      </p:sp>
      <p:sp>
        <p:nvSpPr>
          <p:cNvPr id="10" name="手繪多邊形: 圖案 9"/>
          <p:cNvSpPr/>
          <p:nvPr/>
        </p:nvSpPr>
        <p:spPr>
          <a:xfrm rot="21423725">
            <a:off x="2184122" y="2633649"/>
            <a:ext cx="1029286" cy="2263740"/>
          </a:xfrm>
          <a:custGeom>
            <a:avLst/>
            <a:gdLst>
              <a:gd name="connsiteX0" fmla="*/ 0 w 1079292"/>
              <a:gd name="connsiteY0" fmla="*/ 1650107 h 1720189"/>
              <a:gd name="connsiteX1" fmla="*/ 269823 w 1079292"/>
              <a:gd name="connsiteY1" fmla="*/ 1545176 h 1720189"/>
              <a:gd name="connsiteX2" fmla="*/ 569626 w 1079292"/>
              <a:gd name="connsiteY2" fmla="*/ 136100 h 1720189"/>
              <a:gd name="connsiteX3" fmla="*/ 674557 w 1079292"/>
              <a:gd name="connsiteY3" fmla="*/ 106120 h 1720189"/>
              <a:gd name="connsiteX4" fmla="*/ 794478 w 1079292"/>
              <a:gd name="connsiteY4" fmla="*/ 585805 h 1720189"/>
              <a:gd name="connsiteX5" fmla="*/ 899410 w 1079292"/>
              <a:gd name="connsiteY5" fmla="*/ 1215392 h 1720189"/>
              <a:gd name="connsiteX6" fmla="*/ 974360 w 1079292"/>
              <a:gd name="connsiteY6" fmla="*/ 1575156 h 1720189"/>
              <a:gd name="connsiteX7" fmla="*/ 1079292 w 1079292"/>
              <a:gd name="connsiteY7" fmla="*/ 1665097 h 1720189"/>
              <a:gd name="connsiteX0-1" fmla="*/ 0 w 1079292"/>
              <a:gd name="connsiteY0-2" fmla="*/ 1621704 h 1636694"/>
              <a:gd name="connsiteX1-3" fmla="*/ 388885 w 1079292"/>
              <a:gd name="connsiteY1-4" fmla="*/ 1103548 h 1636694"/>
              <a:gd name="connsiteX2-5" fmla="*/ 569626 w 1079292"/>
              <a:gd name="connsiteY2-6" fmla="*/ 107697 h 1636694"/>
              <a:gd name="connsiteX3-7" fmla="*/ 674557 w 1079292"/>
              <a:gd name="connsiteY3-8" fmla="*/ 77717 h 1636694"/>
              <a:gd name="connsiteX4-9" fmla="*/ 794478 w 1079292"/>
              <a:gd name="connsiteY4-10" fmla="*/ 557402 h 1636694"/>
              <a:gd name="connsiteX5-11" fmla="*/ 899410 w 1079292"/>
              <a:gd name="connsiteY5-12" fmla="*/ 1186989 h 1636694"/>
              <a:gd name="connsiteX6-13" fmla="*/ 974360 w 1079292"/>
              <a:gd name="connsiteY6-14" fmla="*/ 1546753 h 1636694"/>
              <a:gd name="connsiteX7-15" fmla="*/ 1079292 w 1079292"/>
              <a:gd name="connsiteY7-16" fmla="*/ 1636694 h 1636694"/>
              <a:gd name="connsiteX0-17" fmla="*/ 0 w 1029286"/>
              <a:gd name="connsiteY0-18" fmla="*/ 1585456 h 1636694"/>
              <a:gd name="connsiteX1-19" fmla="*/ 338879 w 1029286"/>
              <a:gd name="connsiteY1-20" fmla="*/ 1103548 h 1636694"/>
              <a:gd name="connsiteX2-21" fmla="*/ 519620 w 1029286"/>
              <a:gd name="connsiteY2-22" fmla="*/ 107697 h 1636694"/>
              <a:gd name="connsiteX3-23" fmla="*/ 624551 w 1029286"/>
              <a:gd name="connsiteY3-24" fmla="*/ 77717 h 1636694"/>
              <a:gd name="connsiteX4-25" fmla="*/ 744472 w 1029286"/>
              <a:gd name="connsiteY4-26" fmla="*/ 557402 h 1636694"/>
              <a:gd name="connsiteX5-27" fmla="*/ 849404 w 1029286"/>
              <a:gd name="connsiteY5-28" fmla="*/ 1186989 h 1636694"/>
              <a:gd name="connsiteX6-29" fmla="*/ 924354 w 1029286"/>
              <a:gd name="connsiteY6-30" fmla="*/ 1546753 h 1636694"/>
              <a:gd name="connsiteX7-31" fmla="*/ 1029286 w 1029286"/>
              <a:gd name="connsiteY7-32" fmla="*/ 1636694 h 1636694"/>
              <a:gd name="connsiteX0-33" fmla="*/ 0 w 1029286"/>
              <a:gd name="connsiteY0-34" fmla="*/ 1585456 h 1636694"/>
              <a:gd name="connsiteX1-35" fmla="*/ 338879 w 1029286"/>
              <a:gd name="connsiteY1-36" fmla="*/ 1103548 h 1636694"/>
              <a:gd name="connsiteX2-37" fmla="*/ 519620 w 1029286"/>
              <a:gd name="connsiteY2-38" fmla="*/ 107697 h 1636694"/>
              <a:gd name="connsiteX3-39" fmla="*/ 624551 w 1029286"/>
              <a:gd name="connsiteY3-40" fmla="*/ 77717 h 1636694"/>
              <a:gd name="connsiteX4-41" fmla="*/ 744472 w 1029286"/>
              <a:gd name="connsiteY4-42" fmla="*/ 557402 h 1636694"/>
              <a:gd name="connsiteX5-43" fmla="*/ 849404 w 1029286"/>
              <a:gd name="connsiteY5-44" fmla="*/ 1186989 h 1636694"/>
              <a:gd name="connsiteX6-45" fmla="*/ 924354 w 1029286"/>
              <a:gd name="connsiteY6-46" fmla="*/ 1546753 h 1636694"/>
              <a:gd name="connsiteX7-47" fmla="*/ 1029286 w 1029286"/>
              <a:gd name="connsiteY7-48" fmla="*/ 1636694 h 1636694"/>
            </a:gdLst>
            <a:ahLst/>
            <a:cxnLst>
              <a:cxn ang="0">
                <a:pos x="connsiteX0-33" y="connsiteY0-34"/>
              </a:cxn>
              <a:cxn ang="0">
                <a:pos x="connsiteX1-35" y="connsiteY1-36"/>
              </a:cxn>
              <a:cxn ang="0">
                <a:pos x="connsiteX2-37" y="connsiteY2-38"/>
              </a:cxn>
              <a:cxn ang="0">
                <a:pos x="connsiteX3-39" y="connsiteY3-40"/>
              </a:cxn>
              <a:cxn ang="0">
                <a:pos x="connsiteX4-41" y="connsiteY4-42"/>
              </a:cxn>
              <a:cxn ang="0">
                <a:pos x="connsiteX5-43" y="connsiteY5-44"/>
              </a:cxn>
              <a:cxn ang="0">
                <a:pos x="connsiteX6-45" y="connsiteY6-46"/>
              </a:cxn>
              <a:cxn ang="0">
                <a:pos x="connsiteX7-47" y="connsiteY7-48"/>
              </a:cxn>
            </a:cxnLst>
            <a:rect l="l" t="t" r="r" b="b"/>
            <a:pathLst>
              <a:path w="1029286" h="1636694">
                <a:moveTo>
                  <a:pt x="0" y="1585456"/>
                </a:moveTo>
                <a:cubicBezTo>
                  <a:pt x="163642" y="1560080"/>
                  <a:pt x="252276" y="1349841"/>
                  <a:pt x="338879" y="1103548"/>
                </a:cubicBezTo>
                <a:cubicBezTo>
                  <a:pt x="425482" y="857255"/>
                  <a:pt x="472008" y="278669"/>
                  <a:pt x="519620" y="107697"/>
                </a:cubicBezTo>
                <a:cubicBezTo>
                  <a:pt x="567232" y="-63275"/>
                  <a:pt x="587076" y="2766"/>
                  <a:pt x="624551" y="77717"/>
                </a:cubicBezTo>
                <a:cubicBezTo>
                  <a:pt x="662026" y="152668"/>
                  <a:pt x="706997" y="372523"/>
                  <a:pt x="744472" y="557402"/>
                </a:cubicBezTo>
                <a:cubicBezTo>
                  <a:pt x="781947" y="742281"/>
                  <a:pt x="819424" y="1022097"/>
                  <a:pt x="849404" y="1186989"/>
                </a:cubicBezTo>
                <a:cubicBezTo>
                  <a:pt x="879384" y="1351881"/>
                  <a:pt x="894374" y="1471802"/>
                  <a:pt x="924354" y="1546753"/>
                </a:cubicBezTo>
                <a:cubicBezTo>
                  <a:pt x="954334" y="1621704"/>
                  <a:pt x="991810" y="1629199"/>
                  <a:pt x="1029286" y="1636694"/>
                </a:cubicBezTo>
              </a:path>
            </a:pathLst>
          </a:cu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Arial"/>
            </a:endParaRPr>
          </a:p>
        </p:txBody>
      </p:sp>
      <p:sp>
        <p:nvSpPr>
          <p:cNvPr id="3" name="文字方塊 2"/>
          <p:cNvSpPr txBox="1"/>
          <p:nvPr/>
        </p:nvSpPr>
        <p:spPr>
          <a:xfrm>
            <a:off x="2568178" y="5064182"/>
            <a:ext cx="2198472" cy="8229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0000FF"/>
                </a:solidFill>
                <a:effectLst/>
                <a:uLnTx/>
                <a:uFillTx/>
                <a:latin typeface="Arial"/>
              </a:rPr>
              <a:t>Data Distribution</a:t>
            </a:r>
            <a:endParaRPr kumimoji="0" lang="zh-TW" altLang="en-US" sz="2400" b="0" i="0" u="none" strike="noStrike" kern="1200" cap="none" spc="0" normalizeH="0" baseline="0" noProof="0" dirty="0">
              <a:ln>
                <a:noFill/>
              </a:ln>
              <a:solidFill>
                <a:srgbClr val="0000FF"/>
              </a:solidFill>
              <a:effectLst/>
              <a:uLnTx/>
              <a:uFillTx/>
              <a:latin typeface="Arial"/>
            </a:endParaRPr>
          </a:p>
        </p:txBody>
      </p:sp>
      <p:sp>
        <p:nvSpPr>
          <p:cNvPr id="9" name="文字方塊 8"/>
          <p:cNvSpPr txBox="1"/>
          <p:nvPr/>
        </p:nvSpPr>
        <p:spPr>
          <a:xfrm>
            <a:off x="1627569" y="1743133"/>
            <a:ext cx="2198472" cy="8229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FF0000"/>
                </a:solidFill>
                <a:effectLst/>
                <a:uLnTx/>
                <a:uFillTx/>
                <a:latin typeface="Arial"/>
              </a:rPr>
              <a:t>Generated Distribution</a:t>
            </a:r>
            <a:endParaRPr kumimoji="0" lang="zh-TW" altLang="en-US" sz="2400" b="0" i="0" u="none" strike="noStrike" kern="1200" cap="none" spc="0" normalizeH="0" baseline="0" noProof="0" dirty="0">
              <a:ln>
                <a:noFill/>
              </a:ln>
              <a:solidFill>
                <a:srgbClr val="FF0000"/>
              </a:solidFill>
              <a:effectLst/>
              <a:uLnTx/>
              <a:uFillTx/>
              <a:latin typeface="Arial"/>
            </a:endParaRPr>
          </a:p>
        </p:txBody>
      </p:sp>
    </p:spTree>
    <p:extLst>
      <p:ext uri="{BB962C8B-B14F-4D97-AF65-F5344CB8AC3E}">
        <p14:creationId xmlns:p14="http://schemas.microsoft.com/office/powerpoint/2010/main" val="140004741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nimBg="1"/>
      <p:bldP spid="10" grpId="0" bldLvl="0" animBg="1"/>
      <p:bldP spid="3" grpId="0"/>
      <p:bldP spid="9"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idx="4294967295"/>
          </p:nvPr>
        </p:nvSpPr>
        <p:spPr>
          <a:xfrm>
            <a:off x="6727825" y="274638"/>
            <a:ext cx="5464175" cy="1144587"/>
          </a:xfrm>
        </p:spPr>
        <p:txBody>
          <a:bodyPr/>
          <a:lstStyle/>
          <a:p>
            <a:endParaRPr lang="en-US" b="0" strike="noStrike" spc="-1">
              <a:solidFill>
                <a:srgbClr val="000000"/>
              </a:solidFill>
              <a:uFill>
                <a:solidFill>
                  <a:srgbClr val="FFFFFF"/>
                </a:solidFill>
              </a:uFill>
              <a:latin typeface="Arial" panose="02080604020202020204" charset="0"/>
            </a:endParaRPr>
          </a:p>
          <a:p>
            <a:endParaRPr lang="zh-TW" altLang="en-US" dirty="0"/>
          </a:p>
        </p:txBody>
      </p:sp>
      <p:pic>
        <p:nvPicPr>
          <p:cNvPr id="6" name="圖片 5"/>
          <p:cNvPicPr>
            <a:picLocks noChangeAspect="1"/>
          </p:cNvPicPr>
          <p:nvPr/>
        </p:nvPicPr>
        <p:blipFill>
          <a:blip r:embed="rId2"/>
          <a:stretch>
            <a:fillRect/>
          </a:stretch>
        </p:blipFill>
        <p:spPr>
          <a:xfrm>
            <a:off x="1523999" y="2582513"/>
            <a:ext cx="9144000" cy="1586247"/>
          </a:xfrm>
          <a:prstGeom prst="rect">
            <a:avLst/>
          </a:prstGeom>
        </p:spPr>
      </p:pic>
      <p:grpSp>
        <p:nvGrpSpPr>
          <p:cNvPr id="10" name="群組 9"/>
          <p:cNvGrpSpPr/>
          <p:nvPr/>
        </p:nvGrpSpPr>
        <p:grpSpPr>
          <a:xfrm>
            <a:off x="7242572" y="308455"/>
            <a:ext cx="2675077" cy="1428750"/>
            <a:chOff x="5521624" y="261939"/>
            <a:chExt cx="2675077" cy="1428750"/>
          </a:xfrm>
        </p:grpSpPr>
        <p:pic>
          <p:nvPicPr>
            <p:cNvPr id="8" name="圖片 7"/>
            <p:cNvPicPr>
              <a:picLocks noChangeAspect="1"/>
            </p:cNvPicPr>
            <p:nvPr/>
          </p:nvPicPr>
          <p:blipFill>
            <a:blip r:embed="rId3"/>
            <a:stretch>
              <a:fillRect/>
            </a:stretch>
          </p:blipFill>
          <p:spPr>
            <a:xfrm>
              <a:off x="6377426" y="261939"/>
              <a:ext cx="1819275" cy="1428750"/>
            </a:xfrm>
            <a:prstGeom prst="rect">
              <a:avLst/>
            </a:prstGeom>
          </p:spPr>
        </p:pic>
        <mc:AlternateContent xmlns:mc="http://schemas.openxmlformats.org/markup-compatibility/2006" xmlns:a14="http://schemas.microsoft.com/office/drawing/2010/main">
          <mc:Choice Requires="a14">
            <p:sp>
              <p:nvSpPr>
                <p:cNvPr id="9" name="文字方塊 8"/>
                <p:cNvSpPr txBox="1"/>
                <p:nvPr/>
              </p:nvSpPr>
              <p:spPr>
                <a:xfrm>
                  <a:off x="5521624" y="735795"/>
                  <a:ext cx="898003" cy="43088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rPr>
                            </m:ctrlPr>
                          </m:sSubPr>
                          <m:e>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rPr>
                              <m:t>𝑃</m:t>
                            </m:r>
                          </m:e>
                          <m:sub>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rPr>
                              <m:t>𝑑𝑎𝑡𝑎</m:t>
                            </m:r>
                          </m:sub>
                        </m:sSub>
                      </m:oMath>
                    </m:oMathPara>
                  </a14:m>
                  <a:endParaRPr kumimoji="0" lang="zh-TW" altLang="en-US" sz="2800" b="0" i="0" u="none" strike="noStrike" kern="1200" cap="none" spc="0" normalizeH="0" baseline="0" noProof="0" dirty="0">
                    <a:ln>
                      <a:noFill/>
                    </a:ln>
                    <a:solidFill>
                      <a:prstClr val="black"/>
                    </a:solidFill>
                    <a:effectLst/>
                    <a:uLnTx/>
                    <a:uFillTx/>
                    <a:latin typeface="Arial"/>
                  </a:endParaRPr>
                </a:p>
              </p:txBody>
            </p:sp>
          </mc:Choice>
          <mc:Fallback xmlns="">
            <p:sp>
              <p:nvSpPr>
                <p:cNvPr id="9" name="文字方塊 8"/>
                <p:cNvSpPr txBox="1">
                  <a:spLocks noRot="1" noChangeAspect="1" noMove="1" noResize="1" noEditPoints="1" noAdjustHandles="1" noChangeArrowheads="1" noChangeShapeType="1" noTextEdit="1"/>
                </p:cNvSpPr>
                <p:nvPr/>
              </p:nvSpPr>
              <p:spPr>
                <a:xfrm>
                  <a:off x="5521624" y="735795"/>
                  <a:ext cx="898003" cy="430887"/>
                </a:xfrm>
                <a:prstGeom prst="rect">
                  <a:avLst/>
                </a:prstGeom>
                <a:blipFill rotWithShape="1">
                  <a:blip r:embed="rId4"/>
                  <a:stretch>
                    <a:fillRect/>
                  </a:stretch>
                </a:blipFill>
              </p:spPr>
              <p:txBody>
                <a:bodyPr/>
                <a:lstStyle/>
                <a:p>
                  <a:r>
                    <a:rPr lang="zh-TW" altLang="en-US">
                      <a:noFill/>
                    </a:rPr>
                    <a:t> </a:t>
                  </a:r>
                </a:p>
              </p:txBody>
            </p:sp>
          </mc:Fallback>
        </mc:AlternateContent>
      </p:grpSp>
      <p:pic>
        <p:nvPicPr>
          <p:cNvPr id="11" name="圖片 10"/>
          <p:cNvPicPr>
            <a:picLocks noChangeAspect="1"/>
          </p:cNvPicPr>
          <p:nvPr/>
        </p:nvPicPr>
        <p:blipFill>
          <a:blip r:embed="rId5"/>
          <a:stretch>
            <a:fillRect/>
          </a:stretch>
        </p:blipFill>
        <p:spPr>
          <a:xfrm>
            <a:off x="1596829" y="5060584"/>
            <a:ext cx="8998341" cy="1204799"/>
          </a:xfrm>
          <a:prstGeom prst="rect">
            <a:avLst/>
          </a:prstGeom>
        </p:spPr>
      </p:pic>
      <p:sp>
        <p:nvSpPr>
          <p:cNvPr id="12" name="文字方塊 11"/>
          <p:cNvSpPr txBox="1"/>
          <p:nvPr/>
        </p:nvSpPr>
        <p:spPr>
          <a:xfrm>
            <a:off x="1720948" y="2059293"/>
            <a:ext cx="2743200" cy="5207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x-none" sz="2800" b="0" i="0" u="none" strike="noStrike" kern="1200" cap="none" spc="0" normalizeH="0" baseline="0" noProof="0" dirty="0">
                <a:ln>
                  <a:noFill/>
                </a:ln>
                <a:solidFill>
                  <a:prstClr val="black"/>
                </a:solidFill>
                <a:effectLst/>
                <a:uLnTx/>
                <a:uFillTx/>
              </a:rPr>
              <a:t>预期的结果...</a:t>
            </a:r>
          </a:p>
        </p:txBody>
      </p:sp>
      <p:sp>
        <p:nvSpPr>
          <p:cNvPr id="13" name="文字方塊 12"/>
          <p:cNvSpPr txBox="1"/>
          <p:nvPr/>
        </p:nvSpPr>
        <p:spPr>
          <a:xfrm>
            <a:off x="1720948" y="4537364"/>
            <a:ext cx="2743200" cy="5207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x-none" altLang="en-US" sz="2800" b="0" i="0" u="none" strike="noStrike" kern="1200" cap="none" spc="0" normalizeH="0" baseline="0" noProof="0" dirty="0">
                <a:ln>
                  <a:noFill/>
                </a:ln>
                <a:solidFill>
                  <a:prstClr val="black"/>
                </a:solidFill>
                <a:effectLst/>
                <a:uLnTx/>
                <a:uFillTx/>
              </a:rPr>
              <a:t>实际上</a:t>
            </a:r>
            <a:r>
              <a:rPr kumimoji="0" lang="en-US" altLang="zh-TW" sz="2800" b="0" i="0" u="none" strike="noStrike" kern="1200" cap="none" spc="0" normalizeH="0" baseline="0" noProof="0" dirty="0">
                <a:ln>
                  <a:noFill/>
                </a:ln>
                <a:solidFill>
                  <a:prstClr val="black"/>
                </a:solidFill>
                <a:effectLst/>
                <a:uLnTx/>
                <a:uFillTx/>
                <a:latin typeface="Arial"/>
              </a:rPr>
              <a:t> …</a:t>
            </a:r>
            <a:endParaRPr kumimoji="0" lang="zh-TW" altLang="en-US" sz="2800" b="0" i="0" u="none" strike="noStrike" kern="1200" cap="none" spc="0" normalizeH="0" baseline="0" noProof="0" dirty="0">
              <a:ln>
                <a:noFill/>
              </a:ln>
              <a:solidFill>
                <a:prstClr val="black"/>
              </a:solidFill>
              <a:effectLst/>
              <a:uLnTx/>
              <a:uFillTx/>
              <a:latin typeface="Arial"/>
            </a:endParaRPr>
          </a:p>
        </p:txBody>
      </p:sp>
    </p:spTree>
    <p:extLst>
      <p:ext uri="{BB962C8B-B14F-4D97-AF65-F5344CB8AC3E}">
        <p14:creationId xmlns:p14="http://schemas.microsoft.com/office/powerpoint/2010/main" val="323127280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文本框 46"/>
          <p:cNvSpPr txBox="1"/>
          <p:nvPr/>
        </p:nvSpPr>
        <p:spPr>
          <a:xfrm>
            <a:off x="1199170" y="310579"/>
            <a:ext cx="2959465" cy="630942"/>
          </a:xfrm>
          <a:prstGeom prst="rect">
            <a:avLst/>
          </a:prstGeom>
          <a:noFill/>
        </p:spPr>
        <p:txBody>
          <a:bodyPr wrap="none" rtlCol="0">
            <a:spAutoFit/>
          </a:bodyPr>
          <a:lstStyle/>
          <a:p>
            <a:pPr defTabSz="914400">
              <a:defRPr/>
            </a:pPr>
            <a:r>
              <a:rPr lang="en-US" altLang="zh-CN" sz="3500" b="1" dirty="0">
                <a:solidFill>
                  <a:srgbClr val="0070C0"/>
                </a:solidFill>
                <a:latin typeface="微软雅黑" panose="020B0503020204020204" pitchFamily="34" charset="-122"/>
                <a:ea typeface="微软雅黑" panose="020B0503020204020204" pitchFamily="34" charset="-122"/>
              </a:rPr>
              <a:t>1.1 GAN</a:t>
            </a:r>
            <a:r>
              <a:rPr lang="zh-CN" altLang="en-US" sz="3500" b="1" dirty="0">
                <a:solidFill>
                  <a:srgbClr val="0070C0"/>
                </a:solidFill>
                <a:latin typeface="微软雅黑" panose="020B0503020204020204" pitchFamily="34" charset="-122"/>
                <a:ea typeface="微软雅黑" panose="020B0503020204020204" pitchFamily="34" charset="-122"/>
              </a:rPr>
              <a:t>之前</a:t>
            </a:r>
            <a:endParaRPr lang="en-US" altLang="zh-CN" sz="3500" b="1" dirty="0">
              <a:solidFill>
                <a:srgbClr val="0070C0"/>
              </a:solidFill>
              <a:latin typeface="微软雅黑" panose="020B0503020204020204" pitchFamily="34" charset="-122"/>
              <a:ea typeface="微软雅黑" panose="020B0503020204020204" pitchFamily="34" charset="-122"/>
            </a:endParaRPr>
          </a:p>
        </p:txBody>
      </p:sp>
      <p:pic>
        <p:nvPicPr>
          <p:cNvPr id="30" name="图片 29"/>
          <p:cNvPicPr>
            <a:picLocks noChangeAspect="1"/>
          </p:cNvPicPr>
          <p:nvPr/>
        </p:nvPicPr>
        <p:blipFill>
          <a:blip r:embed="rId3"/>
          <a:stretch>
            <a:fillRect/>
          </a:stretch>
        </p:blipFill>
        <p:spPr>
          <a:xfrm>
            <a:off x="1524000" y="6683182"/>
            <a:ext cx="1581150" cy="174817"/>
          </a:xfrm>
          <a:prstGeom prst="rect">
            <a:avLst/>
          </a:prstGeom>
        </p:spPr>
      </p:pic>
      <p:sp>
        <p:nvSpPr>
          <p:cNvPr id="3" name="文本框 2">
            <a:extLst>
              <a:ext uri="{FF2B5EF4-FFF2-40B4-BE49-F238E27FC236}">
                <a16:creationId xmlns:a16="http://schemas.microsoft.com/office/drawing/2014/main" id="{7A028CCF-A54E-467D-AB4A-D3390158B5AB}"/>
              </a:ext>
            </a:extLst>
          </p:cNvPr>
          <p:cNvSpPr txBox="1"/>
          <p:nvPr/>
        </p:nvSpPr>
        <p:spPr>
          <a:xfrm>
            <a:off x="740230" y="1240949"/>
            <a:ext cx="10071652" cy="1200329"/>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zh-CN" altLang="en-US" b="1" dirty="0">
                <a:latin typeface="微软雅黑" panose="020B0503020204020204" pitchFamily="34" charset="-122"/>
                <a:ea typeface="微软雅黑" panose="020B0503020204020204" pitchFamily="34" charset="-122"/>
                <a:cs typeface="Times New Roman" panose="02020603050405020304" pitchFamily="18" charset="0"/>
              </a:rPr>
              <a:t>非监督学习：在</a:t>
            </a:r>
            <a:r>
              <a:rPr lang="zh-CN" altLang="en-US"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未加标签</a:t>
            </a:r>
            <a:r>
              <a:rPr lang="zh-CN" altLang="en-US" b="1" dirty="0">
                <a:latin typeface="微软雅黑" panose="020B0503020204020204" pitchFamily="34" charset="-122"/>
                <a:ea typeface="微软雅黑" panose="020B0503020204020204" pitchFamily="34" charset="-122"/>
                <a:cs typeface="Times New Roman" panose="02020603050405020304" pitchFamily="18" charset="0"/>
              </a:rPr>
              <a:t>的数据中，试图找到</a:t>
            </a:r>
            <a:r>
              <a:rPr lang="zh-CN" altLang="en-US"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隐藏的结构</a:t>
            </a:r>
            <a:r>
              <a:rPr lang="zh-CN" altLang="en-US" b="1" dirty="0">
                <a:latin typeface="微软雅黑" panose="020B0503020204020204" pitchFamily="34" charset="-122"/>
                <a:ea typeface="微软雅黑" panose="020B0503020204020204" pitchFamily="34" charset="-122"/>
                <a:cs typeface="Times New Roman" panose="02020603050405020304" pitchFamily="18" charset="0"/>
              </a:rPr>
              <a:t>，表现形式可以使数据按相似性分组、数据的分布、数据分量间的关联规则，最常见的是</a:t>
            </a:r>
            <a:r>
              <a:rPr lang="en-US" altLang="zh-CN"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K-means</a:t>
            </a:r>
            <a:r>
              <a:rPr lang="zh-CN" altLang="en-US"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聚类</a:t>
            </a:r>
            <a:r>
              <a:rPr lang="zh-CN" altLang="en-US" b="1" dirty="0">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b="1" dirty="0">
              <a:latin typeface="微软雅黑" panose="020B0503020204020204" pitchFamily="34" charset="-122"/>
              <a:ea typeface="微软雅黑" panose="020B0503020204020204" pitchFamily="34" charset="-122"/>
              <a:cs typeface="Times New Roman" panose="02020603050405020304" pitchFamily="18" charset="0"/>
            </a:endParaRPr>
          </a:p>
          <a:p>
            <a:endParaRPr lang="zh-CN" altLang="en-US" dirty="0"/>
          </a:p>
        </p:txBody>
      </p:sp>
      <p:sp>
        <p:nvSpPr>
          <p:cNvPr id="4" name="文本框 3">
            <a:extLst>
              <a:ext uri="{FF2B5EF4-FFF2-40B4-BE49-F238E27FC236}">
                <a16:creationId xmlns:a16="http://schemas.microsoft.com/office/drawing/2014/main" id="{DC372957-4187-404F-9284-32B38D324800}"/>
              </a:ext>
            </a:extLst>
          </p:cNvPr>
          <p:cNvSpPr txBox="1"/>
          <p:nvPr/>
        </p:nvSpPr>
        <p:spPr>
          <a:xfrm>
            <a:off x="740230" y="2236822"/>
            <a:ext cx="10071652" cy="874214"/>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zh-CN" altLang="en-US" b="1" dirty="0">
                <a:latin typeface="微软雅黑" panose="020B0503020204020204" pitchFamily="34" charset="-122"/>
                <a:ea typeface="微软雅黑" panose="020B0503020204020204" pitchFamily="34" charset="-122"/>
                <a:cs typeface="Times New Roman" panose="02020603050405020304" pitchFamily="18" charset="0"/>
              </a:rPr>
              <a:t>自动编码器：一种尽可能</a:t>
            </a:r>
            <a:r>
              <a:rPr lang="zh-CN" altLang="en-US"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复现输入信号</a:t>
            </a:r>
            <a:r>
              <a:rPr lang="zh-CN" altLang="en-US" b="1" dirty="0">
                <a:latin typeface="微软雅黑" panose="020B0503020204020204" pitchFamily="34" charset="-122"/>
                <a:ea typeface="微软雅黑" panose="020B0503020204020204" pitchFamily="34" charset="-122"/>
                <a:cs typeface="Times New Roman" panose="02020603050405020304" pitchFamily="18" charset="0"/>
              </a:rPr>
              <a:t>的神经网络，为了实现这种复现，其必须捕捉能</a:t>
            </a:r>
            <a:r>
              <a:rPr lang="zh-CN" altLang="en-US"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代表输入数据</a:t>
            </a:r>
            <a:r>
              <a:rPr lang="zh-CN" altLang="en-US" b="1" dirty="0">
                <a:latin typeface="微软雅黑" panose="020B0503020204020204" pitchFamily="34" charset="-122"/>
                <a:ea typeface="微软雅黑" panose="020B0503020204020204" pitchFamily="34" charset="-122"/>
                <a:cs typeface="Times New Roman" panose="02020603050405020304" pitchFamily="18" charset="0"/>
              </a:rPr>
              <a:t>的最重要的因素，就像</a:t>
            </a: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PCA</a:t>
            </a:r>
            <a:r>
              <a:rPr lang="zh-CN" altLang="en-US" b="1" dirty="0">
                <a:latin typeface="微软雅黑" panose="020B0503020204020204" pitchFamily="34" charset="-122"/>
                <a:ea typeface="微软雅黑" panose="020B0503020204020204" pitchFamily="34" charset="-122"/>
                <a:cs typeface="Times New Roman" panose="02020603050405020304" pitchFamily="18" charset="0"/>
              </a:rPr>
              <a:t>那样，找到可以代表原信息的主要成分。</a:t>
            </a:r>
            <a:endParaRPr lang="en-US" altLang="zh-CN"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1" name="箭头: 右 10">
            <a:extLst>
              <a:ext uri="{FF2B5EF4-FFF2-40B4-BE49-F238E27FC236}">
                <a16:creationId xmlns:a16="http://schemas.microsoft.com/office/drawing/2014/main" id="{619C5A40-3B23-4285-86A1-64D762969FC0}"/>
              </a:ext>
            </a:extLst>
          </p:cNvPr>
          <p:cNvSpPr/>
          <p:nvPr/>
        </p:nvSpPr>
        <p:spPr>
          <a:xfrm>
            <a:off x="1405856" y="3782842"/>
            <a:ext cx="978408" cy="252000"/>
          </a:xfrm>
          <a:prstGeom prst="rightArrow">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2" name="矩形: 圆角 11">
            <a:extLst>
              <a:ext uri="{FF2B5EF4-FFF2-40B4-BE49-F238E27FC236}">
                <a16:creationId xmlns:a16="http://schemas.microsoft.com/office/drawing/2014/main" id="{912BB911-30E7-4F91-9F6E-7F12279BBE90}"/>
              </a:ext>
            </a:extLst>
          </p:cNvPr>
          <p:cNvSpPr/>
          <p:nvPr/>
        </p:nvSpPr>
        <p:spPr>
          <a:xfrm>
            <a:off x="2478156" y="3206477"/>
            <a:ext cx="1877527" cy="1404730"/>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圆角 16">
            <a:extLst>
              <a:ext uri="{FF2B5EF4-FFF2-40B4-BE49-F238E27FC236}">
                <a16:creationId xmlns:a16="http://schemas.microsoft.com/office/drawing/2014/main" id="{1426A226-2EDF-4BF6-91A5-AA90A3CDCD05}"/>
              </a:ext>
            </a:extLst>
          </p:cNvPr>
          <p:cNvSpPr/>
          <p:nvPr/>
        </p:nvSpPr>
        <p:spPr>
          <a:xfrm>
            <a:off x="5516883" y="3206477"/>
            <a:ext cx="1877527" cy="1404730"/>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箭头: 右 17">
            <a:extLst>
              <a:ext uri="{FF2B5EF4-FFF2-40B4-BE49-F238E27FC236}">
                <a16:creationId xmlns:a16="http://schemas.microsoft.com/office/drawing/2014/main" id="{BF671ECE-99BF-4A83-A221-CFE10541988E}"/>
              </a:ext>
            </a:extLst>
          </p:cNvPr>
          <p:cNvSpPr/>
          <p:nvPr/>
        </p:nvSpPr>
        <p:spPr>
          <a:xfrm>
            <a:off x="4447079" y="3782842"/>
            <a:ext cx="978408" cy="252000"/>
          </a:xfrm>
          <a:prstGeom prst="rightArrow">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箭头: 右 19">
            <a:extLst>
              <a:ext uri="{FF2B5EF4-FFF2-40B4-BE49-F238E27FC236}">
                <a16:creationId xmlns:a16="http://schemas.microsoft.com/office/drawing/2014/main" id="{79619F0A-EBE1-4E5D-B56A-0F24E3DE4BF0}"/>
              </a:ext>
            </a:extLst>
          </p:cNvPr>
          <p:cNvSpPr/>
          <p:nvPr/>
        </p:nvSpPr>
        <p:spPr>
          <a:xfrm>
            <a:off x="7490797" y="3782842"/>
            <a:ext cx="978408" cy="252000"/>
          </a:xfrm>
          <a:prstGeom prst="rightArrow">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6484CC71-0055-420F-A125-E5ECB1E1608D}"/>
                  </a:ext>
                </a:extLst>
              </p:cNvPr>
              <p:cNvSpPr txBox="1"/>
              <p:nvPr/>
            </p:nvSpPr>
            <p:spPr>
              <a:xfrm>
                <a:off x="1383905" y="3420781"/>
                <a:ext cx="1022309" cy="369332"/>
              </a:xfrm>
              <a:prstGeom prst="rect">
                <a:avLst/>
              </a:prstGeom>
              <a:noFill/>
            </p:spPr>
            <p:txBody>
              <a:bodyPr wrap="square" rtlCol="0">
                <a:spAutoFit/>
              </a:bodyPr>
              <a:lstStyle/>
              <a:p>
                <a:r>
                  <a:rPr lang="en-US" altLang="zh-CN" sz="1600" b="1" dirty="0">
                    <a:latin typeface="微软雅黑" panose="020B0503020204020204" pitchFamily="34" charset="-122"/>
                    <a:ea typeface="微软雅黑" panose="020B0503020204020204" pitchFamily="34" charset="-122"/>
                  </a:rPr>
                  <a:t>Input</a:t>
                </a:r>
                <a:r>
                  <a:rPr lang="en-US" altLang="zh-CN" b="1" dirty="0"/>
                  <a:t> </a:t>
                </a:r>
                <a14:m>
                  <m:oMath xmlns:m="http://schemas.openxmlformats.org/officeDocument/2006/math">
                    <m:r>
                      <a:rPr lang="en-US" altLang="zh-CN" b="1" i="1" smtClean="0">
                        <a:latin typeface="Cambria Math" panose="02040503050406030204" pitchFamily="18" charset="0"/>
                      </a:rPr>
                      <m:t>𝒙</m:t>
                    </m:r>
                  </m:oMath>
                </a14:m>
                <a:endParaRPr lang="zh-CN" altLang="en-US" b="1" dirty="0"/>
              </a:p>
            </p:txBody>
          </p:sp>
        </mc:Choice>
        <mc:Fallback xmlns="">
          <p:sp>
            <p:nvSpPr>
              <p:cNvPr id="13" name="文本框 12">
                <a:extLst>
                  <a:ext uri="{FF2B5EF4-FFF2-40B4-BE49-F238E27FC236}">
                    <a16:creationId xmlns:a16="http://schemas.microsoft.com/office/drawing/2014/main" id="{6484CC71-0055-420F-A125-E5ECB1E1608D}"/>
                  </a:ext>
                </a:extLst>
              </p:cNvPr>
              <p:cNvSpPr txBox="1">
                <a:spLocks noRot="1" noChangeAspect="1" noMove="1" noResize="1" noEditPoints="1" noAdjustHandles="1" noChangeArrowheads="1" noChangeShapeType="1" noTextEdit="1"/>
              </p:cNvSpPr>
              <p:nvPr/>
            </p:nvSpPr>
            <p:spPr>
              <a:xfrm>
                <a:off x="1383905" y="3420781"/>
                <a:ext cx="1022309" cy="369332"/>
              </a:xfrm>
              <a:prstGeom prst="rect">
                <a:avLst/>
              </a:prstGeom>
              <a:blipFill>
                <a:blip r:embed="rId4"/>
                <a:stretch>
                  <a:fillRect l="-2976" b="-1639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文本框 21">
                <a:extLst>
                  <a:ext uri="{FF2B5EF4-FFF2-40B4-BE49-F238E27FC236}">
                    <a16:creationId xmlns:a16="http://schemas.microsoft.com/office/drawing/2014/main" id="{960C317D-EC18-4BC4-B0CA-EE33B805E80E}"/>
                  </a:ext>
                </a:extLst>
              </p:cNvPr>
              <p:cNvSpPr txBox="1"/>
              <p:nvPr/>
            </p:nvSpPr>
            <p:spPr>
              <a:xfrm>
                <a:off x="2840997" y="3718308"/>
                <a:ext cx="1151843" cy="369332"/>
              </a:xfrm>
              <a:prstGeom prst="rect">
                <a:avLst/>
              </a:prstGeom>
              <a:noFill/>
            </p:spPr>
            <p:txBody>
              <a:bodyPr wrap="square" rtlCol="0">
                <a:spAutoFit/>
              </a:bodyPr>
              <a:lstStyle/>
              <a:p>
                <a:r>
                  <a:rPr lang="en-US" altLang="zh-CN" b="1" dirty="0"/>
                  <a:t>encoder</a:t>
                </a:r>
                <a14:m>
                  <m:oMath xmlns:m="http://schemas.openxmlformats.org/officeDocument/2006/math">
                    <m:r>
                      <a:rPr lang="en-US" altLang="zh-CN" b="1" i="0" smtClean="0">
                        <a:latin typeface="Cambria Math" panose="02040503050406030204" pitchFamily="18" charset="0"/>
                      </a:rPr>
                      <m:t> </m:t>
                    </m:r>
                    <m:r>
                      <a:rPr lang="en-US" altLang="zh-CN" b="1" i="1" smtClean="0">
                        <a:latin typeface="Cambria Math" panose="02040503050406030204" pitchFamily="18" charset="0"/>
                      </a:rPr>
                      <m:t>𝒇</m:t>
                    </m:r>
                  </m:oMath>
                </a14:m>
                <a:endParaRPr lang="zh-CN" altLang="en-US" b="1" i="1" dirty="0"/>
              </a:p>
            </p:txBody>
          </p:sp>
        </mc:Choice>
        <mc:Fallback xmlns="">
          <p:sp>
            <p:nvSpPr>
              <p:cNvPr id="22" name="文本框 21">
                <a:extLst>
                  <a:ext uri="{FF2B5EF4-FFF2-40B4-BE49-F238E27FC236}">
                    <a16:creationId xmlns:a16="http://schemas.microsoft.com/office/drawing/2014/main" id="{960C317D-EC18-4BC4-B0CA-EE33B805E80E}"/>
                  </a:ext>
                </a:extLst>
              </p:cNvPr>
              <p:cNvSpPr txBox="1">
                <a:spLocks noRot="1" noChangeAspect="1" noMove="1" noResize="1" noEditPoints="1" noAdjustHandles="1" noChangeArrowheads="1" noChangeShapeType="1" noTextEdit="1"/>
              </p:cNvSpPr>
              <p:nvPr/>
            </p:nvSpPr>
            <p:spPr>
              <a:xfrm>
                <a:off x="2840997" y="3718308"/>
                <a:ext cx="1151843" cy="369332"/>
              </a:xfrm>
              <a:prstGeom prst="rect">
                <a:avLst/>
              </a:prstGeom>
              <a:blipFill>
                <a:blip r:embed="rId5"/>
                <a:stretch>
                  <a:fillRect l="-4233" t="-9836" r="-1058" b="-2459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文本框 22">
                <a:extLst>
                  <a:ext uri="{FF2B5EF4-FFF2-40B4-BE49-F238E27FC236}">
                    <a16:creationId xmlns:a16="http://schemas.microsoft.com/office/drawing/2014/main" id="{CBA6CD11-69C5-4B30-B9E9-F282414E0AE5}"/>
                  </a:ext>
                </a:extLst>
              </p:cNvPr>
              <p:cNvSpPr txBox="1"/>
              <p:nvPr/>
            </p:nvSpPr>
            <p:spPr>
              <a:xfrm>
                <a:off x="4503996" y="3420781"/>
                <a:ext cx="916500" cy="369332"/>
              </a:xfrm>
              <a:prstGeom prst="rect">
                <a:avLst/>
              </a:prstGeom>
              <a:noFill/>
            </p:spPr>
            <p:txBody>
              <a:bodyPr wrap="square" rtlCol="0">
                <a:spAutoFit/>
              </a:bodyPr>
              <a:lstStyle/>
              <a:p>
                <a:r>
                  <a:rPr lang="en-US" altLang="zh-CN" b="1" dirty="0"/>
                  <a:t>code</a:t>
                </a:r>
                <a14:m>
                  <m:oMath xmlns:m="http://schemas.openxmlformats.org/officeDocument/2006/math">
                    <m:r>
                      <a:rPr lang="en-US" altLang="zh-CN" b="1" i="0" smtClean="0">
                        <a:latin typeface="Cambria Math" panose="02040503050406030204" pitchFamily="18" charset="0"/>
                      </a:rPr>
                      <m:t> </m:t>
                    </m:r>
                    <m:r>
                      <a:rPr lang="en-US" altLang="zh-CN" b="1" i="1" smtClean="0">
                        <a:latin typeface="Cambria Math" panose="02040503050406030204" pitchFamily="18" charset="0"/>
                      </a:rPr>
                      <m:t>𝒉</m:t>
                    </m:r>
                  </m:oMath>
                </a14:m>
                <a:endParaRPr lang="zh-CN" altLang="en-US" b="1" i="1" dirty="0"/>
              </a:p>
            </p:txBody>
          </p:sp>
        </mc:Choice>
        <mc:Fallback xmlns="">
          <p:sp>
            <p:nvSpPr>
              <p:cNvPr id="23" name="文本框 22">
                <a:extLst>
                  <a:ext uri="{FF2B5EF4-FFF2-40B4-BE49-F238E27FC236}">
                    <a16:creationId xmlns:a16="http://schemas.microsoft.com/office/drawing/2014/main" id="{CBA6CD11-69C5-4B30-B9E9-F282414E0AE5}"/>
                  </a:ext>
                </a:extLst>
              </p:cNvPr>
              <p:cNvSpPr txBox="1">
                <a:spLocks noRot="1" noChangeAspect="1" noMove="1" noResize="1" noEditPoints="1" noAdjustHandles="1" noChangeArrowheads="1" noChangeShapeType="1" noTextEdit="1"/>
              </p:cNvSpPr>
              <p:nvPr/>
            </p:nvSpPr>
            <p:spPr>
              <a:xfrm>
                <a:off x="4503996" y="3420781"/>
                <a:ext cx="916500" cy="369332"/>
              </a:xfrm>
              <a:prstGeom prst="rect">
                <a:avLst/>
              </a:prstGeom>
              <a:blipFill>
                <a:blip r:embed="rId6"/>
                <a:stretch>
                  <a:fillRect l="-6000" t="-8197" b="-2459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文本框 23">
                <a:extLst>
                  <a:ext uri="{FF2B5EF4-FFF2-40B4-BE49-F238E27FC236}">
                    <a16:creationId xmlns:a16="http://schemas.microsoft.com/office/drawing/2014/main" id="{E5CAA2F4-04D2-4ADF-BFDB-406F332CBD59}"/>
                  </a:ext>
                </a:extLst>
              </p:cNvPr>
              <p:cNvSpPr txBox="1"/>
              <p:nvPr/>
            </p:nvSpPr>
            <p:spPr>
              <a:xfrm>
                <a:off x="5867192" y="3695965"/>
                <a:ext cx="1176907" cy="369332"/>
              </a:xfrm>
              <a:prstGeom prst="rect">
                <a:avLst/>
              </a:prstGeom>
              <a:noFill/>
            </p:spPr>
            <p:txBody>
              <a:bodyPr wrap="square" rtlCol="0">
                <a:spAutoFit/>
              </a:bodyPr>
              <a:lstStyle/>
              <a:p>
                <a:r>
                  <a:rPr lang="en-US" altLang="zh-CN" b="1" dirty="0"/>
                  <a:t>decoder</a:t>
                </a:r>
                <a14:m>
                  <m:oMath xmlns:m="http://schemas.openxmlformats.org/officeDocument/2006/math">
                    <m:r>
                      <a:rPr lang="en-US" altLang="zh-CN" b="1" i="0" smtClean="0">
                        <a:latin typeface="Cambria Math" panose="02040503050406030204" pitchFamily="18" charset="0"/>
                      </a:rPr>
                      <m:t> </m:t>
                    </m:r>
                    <m:r>
                      <a:rPr lang="en-US" altLang="zh-CN" b="1" i="1" smtClean="0">
                        <a:latin typeface="Cambria Math" panose="02040503050406030204" pitchFamily="18" charset="0"/>
                      </a:rPr>
                      <m:t>𝒈</m:t>
                    </m:r>
                  </m:oMath>
                </a14:m>
                <a:endParaRPr lang="zh-CN" altLang="en-US" b="1" i="1" dirty="0"/>
              </a:p>
            </p:txBody>
          </p:sp>
        </mc:Choice>
        <mc:Fallback xmlns="">
          <p:sp>
            <p:nvSpPr>
              <p:cNvPr id="24" name="文本框 23">
                <a:extLst>
                  <a:ext uri="{FF2B5EF4-FFF2-40B4-BE49-F238E27FC236}">
                    <a16:creationId xmlns:a16="http://schemas.microsoft.com/office/drawing/2014/main" id="{E5CAA2F4-04D2-4ADF-BFDB-406F332CBD59}"/>
                  </a:ext>
                </a:extLst>
              </p:cNvPr>
              <p:cNvSpPr txBox="1">
                <a:spLocks noRot="1" noChangeAspect="1" noMove="1" noResize="1" noEditPoints="1" noAdjustHandles="1" noChangeArrowheads="1" noChangeShapeType="1" noTextEdit="1"/>
              </p:cNvSpPr>
              <p:nvPr/>
            </p:nvSpPr>
            <p:spPr>
              <a:xfrm>
                <a:off x="5867192" y="3695965"/>
                <a:ext cx="1176907" cy="369332"/>
              </a:xfrm>
              <a:prstGeom prst="rect">
                <a:avLst/>
              </a:prstGeom>
              <a:blipFill>
                <a:blip r:embed="rId7"/>
                <a:stretch>
                  <a:fillRect l="-4124" t="-8197" b="-2459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文本框 24">
                <a:extLst>
                  <a:ext uri="{FF2B5EF4-FFF2-40B4-BE49-F238E27FC236}">
                    <a16:creationId xmlns:a16="http://schemas.microsoft.com/office/drawing/2014/main" id="{42BF60A0-08BC-43D5-B5FA-3DBC1AA2D175}"/>
                  </a:ext>
                </a:extLst>
              </p:cNvPr>
              <p:cNvSpPr txBox="1"/>
              <p:nvPr/>
            </p:nvSpPr>
            <p:spPr>
              <a:xfrm>
                <a:off x="8560601" y="3693989"/>
                <a:ext cx="1504352" cy="369332"/>
              </a:xfrm>
              <a:prstGeom prst="rect">
                <a:avLst/>
              </a:prstGeom>
              <a:noFill/>
            </p:spPr>
            <p:txBody>
              <a:bodyPr wrap="square" rtlCol="0">
                <a:spAutoFit/>
              </a:bodyPr>
              <a:lstStyle/>
              <a:p>
                <a:r>
                  <a:rPr lang="en-US" altLang="zh-CN" b="1" dirty="0"/>
                  <a:t>restruction</a:t>
                </a:r>
                <a14:m>
                  <m:oMath xmlns:m="http://schemas.openxmlformats.org/officeDocument/2006/math">
                    <m:r>
                      <a:rPr lang="en-US" altLang="zh-CN" b="1" i="0" smtClean="0">
                        <a:latin typeface="Cambria Math" panose="02040503050406030204" pitchFamily="18" charset="0"/>
                      </a:rPr>
                      <m:t> </m:t>
                    </m:r>
                    <m:r>
                      <a:rPr lang="en-US" altLang="zh-CN" b="1" i="1" smtClean="0">
                        <a:latin typeface="Cambria Math" panose="02040503050406030204" pitchFamily="18" charset="0"/>
                      </a:rPr>
                      <m:t>𝒓</m:t>
                    </m:r>
                  </m:oMath>
                </a14:m>
                <a:endParaRPr lang="zh-CN" altLang="en-US" b="1" i="1" dirty="0"/>
              </a:p>
            </p:txBody>
          </p:sp>
        </mc:Choice>
        <mc:Fallback xmlns="">
          <p:sp>
            <p:nvSpPr>
              <p:cNvPr id="25" name="文本框 24">
                <a:extLst>
                  <a:ext uri="{FF2B5EF4-FFF2-40B4-BE49-F238E27FC236}">
                    <a16:creationId xmlns:a16="http://schemas.microsoft.com/office/drawing/2014/main" id="{42BF60A0-08BC-43D5-B5FA-3DBC1AA2D175}"/>
                  </a:ext>
                </a:extLst>
              </p:cNvPr>
              <p:cNvSpPr txBox="1">
                <a:spLocks noRot="1" noChangeAspect="1" noMove="1" noResize="1" noEditPoints="1" noAdjustHandles="1" noChangeArrowheads="1" noChangeShapeType="1" noTextEdit="1"/>
              </p:cNvSpPr>
              <p:nvPr/>
            </p:nvSpPr>
            <p:spPr>
              <a:xfrm>
                <a:off x="8560601" y="3693989"/>
                <a:ext cx="1504352" cy="369332"/>
              </a:xfrm>
              <a:prstGeom prst="rect">
                <a:avLst/>
              </a:prstGeom>
              <a:blipFill>
                <a:blip r:embed="rId8"/>
                <a:stretch>
                  <a:fillRect l="-3239" t="-9836" b="-2459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6661C121-5495-448C-9A79-4826187049CA}"/>
                  </a:ext>
                </a:extLst>
              </p:cNvPr>
              <p:cNvSpPr txBox="1"/>
              <p:nvPr/>
            </p:nvSpPr>
            <p:spPr>
              <a:xfrm>
                <a:off x="831457" y="4684127"/>
                <a:ext cx="9178078" cy="1754326"/>
              </a:xfrm>
              <a:prstGeom prst="rect">
                <a:avLst/>
              </a:prstGeom>
              <a:noFill/>
            </p:spPr>
            <p:txBody>
              <a:bodyPr wrap="square" rtlCol="0">
                <a:spAutoFit/>
              </a:bodyPr>
              <a:lstStyle/>
              <a:p>
                <a14:m>
                  <m:oMath xmlns:m="http://schemas.openxmlformats.org/officeDocument/2006/math">
                    <m:r>
                      <a:rPr lang="en-US" altLang="zh-CN" b="1" i="1" smtClean="0">
                        <a:latin typeface="Cambria Math" panose="02040503050406030204" pitchFamily="18" charset="0"/>
                      </a:rPr>
                      <m:t>                     </m:t>
                    </m:r>
                    <m:r>
                      <a:rPr lang="en-US" altLang="zh-CN" b="1" i="1" smtClean="0">
                        <a:latin typeface="Cambria Math" panose="02040503050406030204" pitchFamily="18" charset="0"/>
                      </a:rPr>
                      <m:t>𝒙</m:t>
                    </m:r>
                  </m:oMath>
                </a14:m>
                <a:r>
                  <a:rPr lang="zh-CN" altLang="en-US" dirty="0"/>
                  <a:t> </a:t>
                </a:r>
                <a:r>
                  <a:rPr lang="zh-CN" altLang="en-US" b="1" dirty="0">
                    <a:latin typeface="微软雅黑" panose="020B0503020204020204" pitchFamily="34" charset="-122"/>
                    <a:ea typeface="微软雅黑" panose="020B0503020204020204" pitchFamily="34" charset="-122"/>
                  </a:rPr>
                  <a:t>：输入值</a:t>
                </a:r>
                <a:endParaRPr lang="en-US" altLang="zh-CN" b="1" dirty="0">
                  <a:latin typeface="微软雅黑" panose="020B0503020204020204" pitchFamily="34" charset="-122"/>
                  <a:ea typeface="微软雅黑" panose="020B0503020204020204" pitchFamily="34" charset="-122"/>
                </a:endParaRPr>
              </a:p>
              <a:p>
                <a14:m>
                  <m:oMath xmlns:m="http://schemas.openxmlformats.org/officeDocument/2006/math">
                    <m:r>
                      <a:rPr lang="en-US" altLang="zh-CN" b="1" i="1" dirty="0" smtClean="0">
                        <a:latin typeface="Cambria Math" panose="02040503050406030204" pitchFamily="18" charset="0"/>
                      </a:rPr>
                      <m:t>                     </m:t>
                    </m:r>
                    <m:r>
                      <a:rPr lang="en-US" altLang="zh-CN" b="1" i="1" dirty="0">
                        <a:latin typeface="Cambria Math" panose="02040503050406030204" pitchFamily="18" charset="0"/>
                      </a:rPr>
                      <m:t>𝒇</m:t>
                    </m:r>
                    <m:r>
                      <a:rPr lang="en-US" altLang="zh-CN" b="1" i="1" dirty="0" smtClean="0">
                        <a:latin typeface="Cambria Math" panose="02040503050406030204" pitchFamily="18" charset="0"/>
                      </a:rPr>
                      <m:t> </m:t>
                    </m:r>
                  </m:oMath>
                </a14:m>
                <a:r>
                  <a:rPr lang="zh-CN" altLang="en-US" b="1" dirty="0">
                    <a:latin typeface="微软雅黑" panose="020B0503020204020204" pitchFamily="34" charset="-122"/>
                    <a:ea typeface="微软雅黑" panose="020B0503020204020204" pitchFamily="34" charset="-122"/>
                  </a:rPr>
                  <a:t>：编码函数</a:t>
                </a:r>
                <a:endParaRPr lang="en-US" altLang="zh-CN" b="1" dirty="0">
                  <a:latin typeface="微软雅黑" panose="020B0503020204020204" pitchFamily="34" charset="-122"/>
                  <a:ea typeface="微软雅黑" panose="020B0503020204020204" pitchFamily="34" charset="-122"/>
                </a:endParaRPr>
              </a:p>
              <a:p>
                <a:r>
                  <a:rPr lang="en-US" altLang="zh-CN" b="1" dirty="0"/>
                  <a:t>     </a:t>
                </a:r>
                <a14:m>
                  <m:oMath xmlns:m="http://schemas.openxmlformats.org/officeDocument/2006/math">
                    <m:r>
                      <a:rPr lang="en-US" altLang="zh-CN" b="1" i="1" smtClean="0">
                        <a:latin typeface="Cambria Math" panose="02040503050406030204" pitchFamily="18" charset="0"/>
                      </a:rPr>
                      <m:t>𝒉</m:t>
                    </m:r>
                    <m:r>
                      <a:rPr lang="en-US" altLang="zh-CN" b="1" i="1" smtClean="0">
                        <a:latin typeface="Cambria Math" panose="02040503050406030204" pitchFamily="18" charset="0"/>
                      </a:rPr>
                      <m:t>=</m:t>
                    </m:r>
                    <m:r>
                      <a:rPr lang="en-US" altLang="zh-CN" b="1" i="1">
                        <a:latin typeface="Cambria Math" panose="02040503050406030204" pitchFamily="18" charset="0"/>
                      </a:rPr>
                      <m:t>𝒇</m:t>
                    </m:r>
                    <m:r>
                      <a:rPr lang="en-US" altLang="zh-CN" b="1" i="1" smtClean="0">
                        <a:latin typeface="Cambria Math" panose="02040503050406030204" pitchFamily="18" charset="0"/>
                      </a:rPr>
                      <m:t>(</m:t>
                    </m:r>
                    <m:r>
                      <a:rPr lang="en-US" altLang="zh-CN" b="1" i="1" smtClean="0">
                        <a:latin typeface="Cambria Math" panose="02040503050406030204" pitchFamily="18" charset="0"/>
                      </a:rPr>
                      <m:t>𝒙</m:t>
                    </m:r>
                    <m:r>
                      <a:rPr lang="en-US" altLang="zh-CN" b="1" i="1" smtClean="0">
                        <a:latin typeface="Cambria Math" panose="02040503050406030204" pitchFamily="18" charset="0"/>
                      </a:rPr>
                      <m:t>)</m:t>
                    </m:r>
                  </m:oMath>
                </a14:m>
                <a:r>
                  <a:rPr lang="zh-CN" altLang="en-US" b="1" i="1" dirty="0">
                    <a:latin typeface="微软雅黑" panose="020B0503020204020204" pitchFamily="34" charset="-122"/>
                    <a:ea typeface="微软雅黑" panose="020B0503020204020204" pitchFamily="34" charset="-122"/>
                  </a:rPr>
                  <a:t> </a:t>
                </a:r>
                <a:r>
                  <a:rPr lang="zh-CN" altLang="en-US" b="1" dirty="0">
                    <a:latin typeface="微软雅黑" panose="020B0503020204020204" pitchFamily="34" charset="-122"/>
                    <a:ea typeface="微软雅黑" panose="020B0503020204020204" pitchFamily="34" charset="-122"/>
                  </a:rPr>
                  <a:t>：编码或内部表示</a:t>
                </a:r>
                <a:endParaRPr lang="en-US" altLang="zh-CN" b="1" dirty="0">
                  <a:latin typeface="微软雅黑" panose="020B0503020204020204" pitchFamily="34" charset="-122"/>
                  <a:ea typeface="微软雅黑" panose="020B0503020204020204" pitchFamily="34" charset="-122"/>
                </a:endParaRPr>
              </a:p>
              <a:p>
                <a14:m>
                  <m:oMath xmlns:m="http://schemas.openxmlformats.org/officeDocument/2006/math">
                    <m:r>
                      <a:rPr lang="en-US" altLang="zh-CN" b="1" i="1" smtClean="0">
                        <a:latin typeface="Cambria Math" panose="02040503050406030204" pitchFamily="18" charset="0"/>
                      </a:rPr>
                      <m:t>                    </m:t>
                    </m:r>
                    <m:r>
                      <a:rPr lang="en-US" altLang="zh-CN" b="1" i="1" smtClean="0">
                        <a:latin typeface="Cambria Math" panose="02040503050406030204" pitchFamily="18" charset="0"/>
                      </a:rPr>
                      <m:t>𝒈</m:t>
                    </m:r>
                  </m:oMath>
                </a14:m>
                <a:r>
                  <a:rPr lang="zh-CN" altLang="en-US" b="1" dirty="0">
                    <a:latin typeface="微软雅黑" panose="020B0503020204020204" pitchFamily="34" charset="-122"/>
                    <a:ea typeface="微软雅黑" panose="020B0503020204020204" pitchFamily="34" charset="-122"/>
                  </a:rPr>
                  <a:t> ：解码函数</a:t>
                </a:r>
                <a:endParaRPr lang="en-US" altLang="zh-CN" b="1" dirty="0">
                  <a:latin typeface="微软雅黑" panose="020B0503020204020204" pitchFamily="34" charset="-122"/>
                  <a:ea typeface="微软雅黑" panose="020B0503020204020204" pitchFamily="34" charset="-122"/>
                </a:endParaRPr>
              </a:p>
              <a:p>
                <a14:m>
                  <m:oMath xmlns:m="http://schemas.openxmlformats.org/officeDocument/2006/math">
                    <m:r>
                      <a:rPr lang="en-US" altLang="zh-CN" b="1" i="1" smtClean="0">
                        <a:latin typeface="Cambria Math" panose="02040503050406030204" pitchFamily="18" charset="0"/>
                      </a:rPr>
                      <m:t>𝒓</m:t>
                    </m:r>
                    <m:r>
                      <a:rPr lang="en-US" altLang="zh-CN" b="1" i="1" smtClean="0">
                        <a:latin typeface="Cambria Math" panose="02040503050406030204" pitchFamily="18" charset="0"/>
                      </a:rPr>
                      <m:t>=</m:t>
                    </m:r>
                    <m:r>
                      <a:rPr lang="en-US" altLang="zh-CN" b="1" i="1" smtClean="0">
                        <a:latin typeface="Cambria Math" panose="02040503050406030204" pitchFamily="18" charset="0"/>
                      </a:rPr>
                      <m:t>𝒈</m:t>
                    </m:r>
                    <m:r>
                      <a:rPr lang="en-US" altLang="zh-CN" b="1" i="1" smtClean="0">
                        <a:latin typeface="Cambria Math" panose="02040503050406030204" pitchFamily="18" charset="0"/>
                      </a:rPr>
                      <m:t>(</m:t>
                    </m:r>
                    <m:r>
                      <a:rPr lang="en-US" altLang="zh-CN" b="1" i="1" smtClean="0">
                        <a:latin typeface="Cambria Math" panose="02040503050406030204" pitchFamily="18" charset="0"/>
                      </a:rPr>
                      <m:t>𝒇</m:t>
                    </m:r>
                    <m:r>
                      <a:rPr lang="en-US" altLang="zh-CN" b="1" i="1" smtClean="0">
                        <a:latin typeface="Cambria Math" panose="02040503050406030204" pitchFamily="18" charset="0"/>
                      </a:rPr>
                      <m:t>(</m:t>
                    </m:r>
                    <m:r>
                      <a:rPr lang="en-US" altLang="zh-CN" b="1" i="1" smtClean="0">
                        <a:latin typeface="Cambria Math" panose="02040503050406030204" pitchFamily="18" charset="0"/>
                      </a:rPr>
                      <m:t>𝒙</m:t>
                    </m:r>
                    <m:r>
                      <a:rPr lang="en-US" altLang="zh-CN" b="1" i="1" smtClean="0">
                        <a:latin typeface="Cambria Math" panose="02040503050406030204" pitchFamily="18" charset="0"/>
                      </a:rPr>
                      <m:t>))</m:t>
                    </m:r>
                  </m:oMath>
                </a14:m>
                <a:r>
                  <a:rPr lang="zh-CN" altLang="en-US" b="1" dirty="0">
                    <a:latin typeface="微软雅黑" panose="020B0503020204020204" pitchFamily="34" charset="-122"/>
                    <a:ea typeface="微软雅黑" panose="020B0503020204020204" pitchFamily="34" charset="-122"/>
                  </a:rPr>
                  <a:t>：输出，也称重建值</a:t>
                </a:r>
                <a:endParaRPr lang="en-US" altLang="zh-CN" b="1" dirty="0">
                  <a:latin typeface="微软雅黑" panose="020B0503020204020204" pitchFamily="34" charset="-122"/>
                  <a:ea typeface="微软雅黑" panose="020B0503020204020204" pitchFamily="34" charset="-122"/>
                </a:endParaRPr>
              </a:p>
              <a:p>
                <a14:m>
                  <m:oMath xmlns:m="http://schemas.openxmlformats.org/officeDocument/2006/math">
                    <m:r>
                      <a:rPr lang="en-US" altLang="zh-CN" b="1" i="1" smtClean="0">
                        <a:latin typeface="Cambria Math" panose="02040503050406030204" pitchFamily="18" charset="0"/>
                      </a:rPr>
                      <m:t>           </m:t>
                    </m:r>
                    <m:r>
                      <a:rPr lang="en-US" altLang="zh-CN" b="1" i="1" smtClean="0">
                        <a:latin typeface="Cambria Math" panose="02040503050406030204" pitchFamily="18" charset="0"/>
                      </a:rPr>
                      <m:t>𝑳</m:t>
                    </m:r>
                    <m:r>
                      <a:rPr lang="en-US" altLang="zh-CN" b="1" i="1" smtClean="0">
                        <a:latin typeface="Cambria Math" panose="02040503050406030204" pitchFamily="18" charset="0"/>
                      </a:rPr>
                      <m:t>(</m:t>
                    </m:r>
                    <m:r>
                      <a:rPr lang="en-US" altLang="zh-CN" b="1" i="1" smtClean="0">
                        <a:latin typeface="Cambria Math" panose="02040503050406030204" pitchFamily="18" charset="0"/>
                      </a:rPr>
                      <m:t>𝒓</m:t>
                    </m:r>
                    <m:r>
                      <a:rPr lang="en-US" altLang="zh-CN" b="1" i="1" smtClean="0">
                        <a:latin typeface="Cambria Math" panose="02040503050406030204" pitchFamily="18" charset="0"/>
                      </a:rPr>
                      <m:t>,</m:t>
                    </m:r>
                    <m:r>
                      <a:rPr lang="en-US" altLang="zh-CN" b="1" i="1" smtClean="0">
                        <a:latin typeface="Cambria Math" panose="02040503050406030204" pitchFamily="18" charset="0"/>
                      </a:rPr>
                      <m:t>𝒙</m:t>
                    </m:r>
                    <m:r>
                      <a:rPr lang="en-US" altLang="zh-CN" b="1" i="1" smtClean="0">
                        <a:latin typeface="Cambria Math" panose="02040503050406030204" pitchFamily="18" charset="0"/>
                      </a:rPr>
                      <m:t>)</m:t>
                    </m:r>
                  </m:oMath>
                </a14:m>
                <a:r>
                  <a:rPr lang="zh-CN" altLang="en-US" b="1" dirty="0">
                    <a:latin typeface="微软雅黑" panose="020B0503020204020204" pitchFamily="34" charset="-122"/>
                    <a:ea typeface="微软雅黑" panose="020B0503020204020204" pitchFamily="34" charset="-122"/>
                  </a:rPr>
                  <a:t>：损失函数，用于测量重建的好坏，目标是最小化</a:t>
                </a: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L</a:t>
                </a:r>
                <a:r>
                  <a:rPr lang="zh-CN" altLang="en-US" b="1" dirty="0">
                    <a:latin typeface="微软雅黑" panose="020B0503020204020204" pitchFamily="34" charset="-122"/>
                    <a:ea typeface="微软雅黑" panose="020B0503020204020204" pitchFamily="34" charset="-122"/>
                  </a:rPr>
                  <a:t>的期望值</a:t>
                </a:r>
              </a:p>
            </p:txBody>
          </p:sp>
        </mc:Choice>
        <mc:Fallback xmlns="">
          <p:sp>
            <p:nvSpPr>
              <p:cNvPr id="14" name="文本框 13">
                <a:extLst>
                  <a:ext uri="{FF2B5EF4-FFF2-40B4-BE49-F238E27FC236}">
                    <a16:creationId xmlns:a16="http://schemas.microsoft.com/office/drawing/2014/main" id="{6661C121-5495-448C-9A79-4826187049CA}"/>
                  </a:ext>
                </a:extLst>
              </p:cNvPr>
              <p:cNvSpPr txBox="1">
                <a:spLocks noRot="1" noChangeAspect="1" noMove="1" noResize="1" noEditPoints="1" noAdjustHandles="1" noChangeArrowheads="1" noChangeShapeType="1" noTextEdit="1"/>
              </p:cNvSpPr>
              <p:nvPr/>
            </p:nvSpPr>
            <p:spPr>
              <a:xfrm>
                <a:off x="831457" y="4684127"/>
                <a:ext cx="9178078" cy="1754326"/>
              </a:xfrm>
              <a:prstGeom prst="rect">
                <a:avLst/>
              </a:prstGeom>
              <a:blipFill>
                <a:blip r:embed="rId9"/>
                <a:stretch>
                  <a:fillRect t="-2083" b="-451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851472169"/>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idx="4294967295"/>
          </p:nvPr>
        </p:nvSpPr>
        <p:spPr>
          <a:xfrm>
            <a:off x="1314300" y="41369"/>
            <a:ext cx="10972800" cy="1144588"/>
          </a:xfrm>
        </p:spPr>
        <p:txBody>
          <a:bodyPr/>
          <a:lstStyle/>
          <a:p>
            <a:r>
              <a:rPr lang="x-none" altLang="" sz="3500" b="1" dirty="0">
                <a:solidFill>
                  <a:srgbClr val="0070C0"/>
                </a:solidFill>
                <a:latin typeface="微软雅黑" panose="020B0503020204020204" pitchFamily="34" charset="-122"/>
                <a:ea typeface="微软雅黑" panose="020B0503020204020204" pitchFamily="34" charset="-122"/>
                <a:cs typeface="+mn-cs"/>
              </a:rPr>
              <a:t>优化器的问题？</a:t>
            </a:r>
          </a:p>
        </p:txBody>
      </p:sp>
      <p:pic>
        <p:nvPicPr>
          <p:cNvPr id="4" name="圖片 3"/>
          <p:cNvPicPr>
            <a:picLocks noChangeAspect="1"/>
          </p:cNvPicPr>
          <p:nvPr/>
        </p:nvPicPr>
        <p:blipFill>
          <a:blip r:embed="rId2"/>
          <a:stretch>
            <a:fillRect/>
          </a:stretch>
        </p:blipFill>
        <p:spPr>
          <a:xfrm>
            <a:off x="1906781" y="1650295"/>
            <a:ext cx="8434903" cy="3649331"/>
          </a:xfrm>
          <a:prstGeom prst="rect">
            <a:avLst/>
          </a:prstGeom>
        </p:spPr>
      </p:pic>
      <mc:AlternateContent xmlns:mc="http://schemas.openxmlformats.org/markup-compatibility/2006" xmlns:a14="http://schemas.microsoft.com/office/drawing/2010/main">
        <mc:Choice Requires="a14">
          <p:sp>
            <p:nvSpPr>
              <p:cNvPr id="5" name="文字方塊 4"/>
              <p:cNvSpPr txBox="1"/>
              <p:nvPr/>
            </p:nvSpPr>
            <p:spPr>
              <a:xfrm>
                <a:off x="2079887" y="5318243"/>
                <a:ext cx="3790209"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Arial"/>
                  </a:rPr>
                  <a:t>Maximum likelihood (minimize KL</a:t>
                </a:r>
                <a14:m>
                  <m:oMath xmlns:m="http://schemas.openxmlformats.org/officeDocument/2006/math">
                    <m:r>
                      <a:rPr kumimoji="0" lang="en-US" altLang="zh-TW" sz="2400" b="0" i="0" u="none" strike="noStrike" kern="1200" cap="none" spc="0" normalizeH="0" baseline="0" noProof="0" smtClean="0">
                        <a:ln>
                          <a:noFill/>
                        </a:ln>
                        <a:solidFill>
                          <a:prstClr val="black"/>
                        </a:solidFill>
                        <a:effectLst/>
                        <a:uLnTx/>
                        <a:uFillTx/>
                        <a:latin typeface="Cambria Math" panose="02040503050406030204" pitchFamily="18" charset="0"/>
                      </a:rPr>
                      <m:t>(</m:t>
                    </m:r>
                    <m:sSub>
                      <m:sSubPr>
                        <m:ctrlP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rPr>
                        </m:ctrlPr>
                      </m:sSubPr>
                      <m:e>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rPr>
                          <m:t>𝑃</m:t>
                        </m:r>
                      </m:e>
                      <m:sub>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rPr>
                          <m:t>𝑑𝑎𝑡𝑎</m:t>
                        </m:r>
                      </m:sub>
                    </m:sSub>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rPr>
                      <m:t>||</m:t>
                    </m:r>
                    <m:sSub>
                      <m:sSubPr>
                        <m:ctrlP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rPr>
                        </m:ctrlPr>
                      </m:sSubPr>
                      <m:e>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rPr>
                          <m:t>𝑃</m:t>
                        </m:r>
                      </m:e>
                      <m:sub>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rPr>
                          <m:t>𝐺</m:t>
                        </m:r>
                      </m:sub>
                    </m:sSub>
                  </m:oMath>
                </a14:m>
                <a:r>
                  <a:rPr kumimoji="0" lang="en-US" altLang="zh-TW" sz="2400" b="0" i="0" u="none" strike="noStrike" kern="1200" cap="none" spc="0" normalizeH="0" baseline="0" noProof="0" dirty="0">
                    <a:ln>
                      <a:noFill/>
                    </a:ln>
                    <a:solidFill>
                      <a:prstClr val="black"/>
                    </a:solidFill>
                    <a:effectLst/>
                    <a:uLnTx/>
                    <a:uFillTx/>
                    <a:latin typeface="Arial"/>
                  </a:rPr>
                  <a:t>))</a:t>
                </a:r>
                <a:endParaRPr kumimoji="0" lang="zh-TW" altLang="en-US" sz="2400" b="0" i="0" u="none" strike="noStrike" kern="1200" cap="none" spc="0" normalizeH="0" baseline="0" noProof="0" dirty="0">
                  <a:ln>
                    <a:noFill/>
                  </a:ln>
                  <a:solidFill>
                    <a:prstClr val="black"/>
                  </a:solidFill>
                  <a:effectLst/>
                  <a:uLnTx/>
                  <a:uFillTx/>
                  <a:latin typeface="Arial"/>
                </a:endParaRPr>
              </a:p>
            </p:txBody>
          </p:sp>
        </mc:Choice>
        <mc:Fallback xmlns="">
          <p:sp>
            <p:nvSpPr>
              <p:cNvPr id="5" name="文字方塊 4"/>
              <p:cNvSpPr txBox="1">
                <a:spLocks noRot="1" noChangeAspect="1" noMove="1" noResize="1" noEditPoints="1" noAdjustHandles="1" noChangeArrowheads="1" noChangeShapeType="1" noTextEdit="1"/>
              </p:cNvSpPr>
              <p:nvPr/>
            </p:nvSpPr>
            <p:spPr>
              <a:xfrm>
                <a:off x="2079887" y="5318243"/>
                <a:ext cx="3790209" cy="830997"/>
              </a:xfrm>
              <a:prstGeom prst="rect">
                <a:avLst/>
              </a:prstGeom>
              <a:blipFill>
                <a:blip r:embed="rId3"/>
                <a:stretch>
                  <a:fillRect l="-2412" t="-5109" b="-1605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字方塊 6"/>
              <p:cNvSpPr txBox="1"/>
              <p:nvPr/>
            </p:nvSpPr>
            <p:spPr>
              <a:xfrm>
                <a:off x="6800700" y="5330619"/>
                <a:ext cx="3484238"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Arial"/>
                  </a:rPr>
                  <a:t>Minimize KL</a:t>
                </a:r>
                <a14:m>
                  <m:oMath xmlns:m="http://schemas.openxmlformats.org/officeDocument/2006/math">
                    <m:r>
                      <a:rPr kumimoji="0" lang="en-US" altLang="zh-TW" sz="2400" b="0" i="0" u="none" strike="noStrike" kern="1200" cap="none" spc="0" normalizeH="0" baseline="0" noProof="0" smtClean="0">
                        <a:ln>
                          <a:noFill/>
                        </a:ln>
                        <a:solidFill>
                          <a:prstClr val="black"/>
                        </a:solidFill>
                        <a:effectLst/>
                        <a:uLnTx/>
                        <a:uFillTx/>
                        <a:latin typeface="Cambria Math" panose="02040503050406030204" pitchFamily="18" charset="0"/>
                      </a:rPr>
                      <m:t>(</m:t>
                    </m:r>
                    <m:sSub>
                      <m:sSubPr>
                        <m:ctrlP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rPr>
                        </m:ctrlPr>
                      </m:sSubPr>
                      <m:e>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rPr>
                          <m:t>𝑃</m:t>
                        </m:r>
                      </m:e>
                      <m:sub>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rPr>
                          <m:t>𝐺</m:t>
                        </m:r>
                      </m:sub>
                    </m:sSub>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rPr>
                      <m:t>||</m:t>
                    </m:r>
                    <m:sSub>
                      <m:sSubPr>
                        <m:ctrlP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rPr>
                        </m:ctrlPr>
                      </m:sSubPr>
                      <m:e>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rPr>
                          <m:t>𝑃</m:t>
                        </m:r>
                      </m:e>
                      <m:sub>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rPr>
                          <m:t>𝑑𝑎𝑡𝑎</m:t>
                        </m:r>
                      </m:sub>
                    </m:sSub>
                  </m:oMath>
                </a14:m>
                <a:r>
                  <a:rPr kumimoji="0" lang="en-US" altLang="zh-TW" sz="2400" b="0" i="0" u="none" strike="noStrike" kern="1200" cap="none" spc="0" normalizeH="0" baseline="0" noProof="0" dirty="0">
                    <a:ln>
                      <a:noFill/>
                    </a:ln>
                    <a:solidFill>
                      <a:prstClr val="black"/>
                    </a:solidFill>
                    <a:effectLst/>
                    <a:uLnTx/>
                    <a:uFillTx/>
                    <a:latin typeface="Arial"/>
                  </a:rPr>
                  <a:t>) (reverse KL)</a:t>
                </a:r>
                <a:endParaRPr kumimoji="0" lang="zh-TW" altLang="en-US" sz="2400" b="0" i="0" u="none" strike="noStrike" kern="1200" cap="none" spc="0" normalizeH="0" baseline="0" noProof="0" dirty="0">
                  <a:ln>
                    <a:noFill/>
                  </a:ln>
                  <a:solidFill>
                    <a:prstClr val="black"/>
                  </a:solidFill>
                  <a:effectLst/>
                  <a:uLnTx/>
                  <a:uFillTx/>
                  <a:latin typeface="Arial"/>
                </a:endParaRPr>
              </a:p>
            </p:txBody>
          </p:sp>
        </mc:Choice>
        <mc:Fallback xmlns="">
          <p:sp>
            <p:nvSpPr>
              <p:cNvPr id="7" name="文字方塊 6"/>
              <p:cNvSpPr txBox="1">
                <a:spLocks noRot="1" noChangeAspect="1" noMove="1" noResize="1" noEditPoints="1" noAdjustHandles="1" noChangeArrowheads="1" noChangeShapeType="1" noTextEdit="1"/>
              </p:cNvSpPr>
              <p:nvPr/>
            </p:nvSpPr>
            <p:spPr>
              <a:xfrm>
                <a:off x="6800700" y="5330619"/>
                <a:ext cx="3484238" cy="830997"/>
              </a:xfrm>
              <a:prstGeom prst="rect">
                <a:avLst/>
              </a:prstGeom>
              <a:blipFill>
                <a:blip r:embed="rId4"/>
                <a:stretch>
                  <a:fillRect l="-2802" t="-5109" b="-1605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字方塊 9"/>
              <p:cNvSpPr txBox="1"/>
              <p:nvPr/>
            </p:nvSpPr>
            <p:spPr>
              <a:xfrm>
                <a:off x="3321151" y="2611363"/>
                <a:ext cx="852212" cy="461665"/>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rPr>
                          </m:ctrlPr>
                        </m:sSubPr>
                        <m:e>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rPr>
                            <m:t>𝑃</m:t>
                          </m:r>
                        </m:e>
                        <m:sub>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rPr>
                            <m:t>𝐺</m:t>
                          </m:r>
                        </m:sub>
                      </m:sSub>
                    </m:oMath>
                  </m:oMathPara>
                </a14:m>
                <a:endParaRPr kumimoji="0" lang="zh-TW" altLang="en-US" sz="2400" b="0" i="0" u="none" strike="noStrike" kern="1200" cap="none" spc="0" normalizeH="0" baseline="0" noProof="0" dirty="0">
                  <a:ln>
                    <a:noFill/>
                  </a:ln>
                  <a:solidFill>
                    <a:prstClr val="black"/>
                  </a:solidFill>
                  <a:effectLst/>
                  <a:uLnTx/>
                  <a:uFillTx/>
                  <a:latin typeface="Arial"/>
                </a:endParaRPr>
              </a:p>
            </p:txBody>
          </p:sp>
        </mc:Choice>
        <mc:Fallback xmlns="">
          <p:sp>
            <p:nvSpPr>
              <p:cNvPr id="10" name="文字方塊 9"/>
              <p:cNvSpPr txBox="1">
                <a:spLocks noRot="1" noChangeAspect="1" noMove="1" noResize="1" noEditPoints="1" noAdjustHandles="1" noChangeArrowheads="1" noChangeShapeType="1" noTextEdit="1"/>
              </p:cNvSpPr>
              <p:nvPr/>
            </p:nvSpPr>
            <p:spPr>
              <a:xfrm>
                <a:off x="4845151" y="2611363"/>
                <a:ext cx="852212" cy="461665"/>
              </a:xfrm>
              <a:prstGeom prst="rect">
                <a:avLst/>
              </a:prstGeom>
              <a:blipFill rotWithShape="1">
                <a:blip r:embed="rId5"/>
                <a:stretch>
                  <a:fillRect b="-1316"/>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 name="文字方塊 7"/>
              <p:cNvSpPr txBox="1"/>
              <p:nvPr/>
            </p:nvSpPr>
            <p:spPr>
              <a:xfrm>
                <a:off x="3312047" y="2231527"/>
                <a:ext cx="852212" cy="461665"/>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rPr>
                          </m:ctrlPr>
                        </m:sSubPr>
                        <m:e>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rPr>
                            <m:t>𝑃</m:t>
                          </m:r>
                        </m:e>
                        <m:sub>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rPr>
                            <m:t>𝑑𝑎𝑡𝑎</m:t>
                          </m:r>
                        </m:sub>
                      </m:sSub>
                    </m:oMath>
                  </m:oMathPara>
                </a14:m>
                <a:endParaRPr kumimoji="0" lang="zh-TW" altLang="en-US" sz="2400" b="0" i="0" u="none" strike="noStrike" kern="1200" cap="none" spc="0" normalizeH="0" baseline="0" noProof="0" dirty="0">
                  <a:ln>
                    <a:noFill/>
                  </a:ln>
                  <a:solidFill>
                    <a:prstClr val="black"/>
                  </a:solidFill>
                  <a:effectLst/>
                  <a:uLnTx/>
                  <a:uFillTx/>
                  <a:latin typeface="Arial"/>
                </a:endParaRPr>
              </a:p>
            </p:txBody>
          </p:sp>
        </mc:Choice>
        <mc:Fallback xmlns="">
          <p:sp>
            <p:nvSpPr>
              <p:cNvPr id="8" name="文字方塊 7"/>
              <p:cNvSpPr txBox="1">
                <a:spLocks noRot="1" noChangeAspect="1" noMove="1" noResize="1" noEditPoints="1" noAdjustHandles="1" noChangeArrowheads="1" noChangeShapeType="1" noTextEdit="1"/>
              </p:cNvSpPr>
              <p:nvPr/>
            </p:nvSpPr>
            <p:spPr>
              <a:xfrm>
                <a:off x="4836047" y="2231527"/>
                <a:ext cx="852212" cy="461665"/>
              </a:xfrm>
              <a:prstGeom prst="rect">
                <a:avLst/>
              </a:prstGeom>
              <a:blipFill rotWithShape="1">
                <a:blip r:embed="rId6"/>
                <a:stretch>
                  <a:fillRect l="-1429" b="-2632"/>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1" name="文字方塊 10"/>
              <p:cNvSpPr txBox="1"/>
              <p:nvPr/>
            </p:nvSpPr>
            <p:spPr>
              <a:xfrm>
                <a:off x="7690607" y="2596848"/>
                <a:ext cx="852212" cy="461665"/>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rPr>
                          </m:ctrlPr>
                        </m:sSubPr>
                        <m:e>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rPr>
                            <m:t>𝑃</m:t>
                          </m:r>
                        </m:e>
                        <m:sub>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rPr>
                            <m:t>𝐺</m:t>
                          </m:r>
                        </m:sub>
                      </m:sSub>
                    </m:oMath>
                  </m:oMathPara>
                </a14:m>
                <a:endParaRPr kumimoji="0" lang="zh-TW" altLang="en-US" sz="2400" b="0" i="0" u="none" strike="noStrike" kern="1200" cap="none" spc="0" normalizeH="0" baseline="0" noProof="0" dirty="0">
                  <a:ln>
                    <a:noFill/>
                  </a:ln>
                  <a:solidFill>
                    <a:prstClr val="black"/>
                  </a:solidFill>
                  <a:effectLst/>
                  <a:uLnTx/>
                  <a:uFillTx/>
                  <a:latin typeface="Arial"/>
                </a:endParaRPr>
              </a:p>
            </p:txBody>
          </p:sp>
        </mc:Choice>
        <mc:Fallback xmlns="">
          <p:sp>
            <p:nvSpPr>
              <p:cNvPr id="11" name="文字方塊 10"/>
              <p:cNvSpPr txBox="1">
                <a:spLocks noRot="1" noChangeAspect="1" noMove="1" noResize="1" noEditPoints="1" noAdjustHandles="1" noChangeArrowheads="1" noChangeShapeType="1" noTextEdit="1"/>
              </p:cNvSpPr>
              <p:nvPr/>
            </p:nvSpPr>
            <p:spPr>
              <a:xfrm>
                <a:off x="9214607" y="2596848"/>
                <a:ext cx="852212" cy="461665"/>
              </a:xfrm>
              <a:prstGeom prst="rect">
                <a:avLst/>
              </a:prstGeom>
              <a:blipFill rotWithShape="1">
                <a:blip r:embed="rId7"/>
                <a:stretch>
                  <a:fillRect b="-1316"/>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 name="文字方塊 8"/>
              <p:cNvSpPr txBox="1"/>
              <p:nvPr/>
            </p:nvSpPr>
            <p:spPr>
              <a:xfrm>
                <a:off x="7675873" y="2217012"/>
                <a:ext cx="852212" cy="461665"/>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rPr>
                          </m:ctrlPr>
                        </m:sSubPr>
                        <m:e>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rPr>
                            <m:t>𝑃</m:t>
                          </m:r>
                        </m:e>
                        <m:sub>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rPr>
                            <m:t>𝑑𝑎𝑡𝑎</m:t>
                          </m:r>
                        </m:sub>
                      </m:sSub>
                    </m:oMath>
                  </m:oMathPara>
                </a14:m>
                <a:endParaRPr kumimoji="0" lang="zh-TW" altLang="en-US" sz="2400" b="0" i="0" u="none" strike="noStrike" kern="1200" cap="none" spc="0" normalizeH="0" baseline="0" noProof="0" dirty="0">
                  <a:ln>
                    <a:noFill/>
                  </a:ln>
                  <a:solidFill>
                    <a:prstClr val="black"/>
                  </a:solidFill>
                  <a:effectLst/>
                  <a:uLnTx/>
                  <a:uFillTx/>
                  <a:latin typeface="Arial"/>
                </a:endParaRPr>
              </a:p>
            </p:txBody>
          </p:sp>
        </mc:Choice>
        <mc:Fallback xmlns="">
          <p:sp>
            <p:nvSpPr>
              <p:cNvPr id="9" name="文字方塊 8"/>
              <p:cNvSpPr txBox="1">
                <a:spLocks noRot="1" noChangeAspect="1" noMove="1" noResize="1" noEditPoints="1" noAdjustHandles="1" noChangeArrowheads="1" noChangeShapeType="1" noTextEdit="1"/>
              </p:cNvSpPr>
              <p:nvPr/>
            </p:nvSpPr>
            <p:spPr>
              <a:xfrm>
                <a:off x="9199873" y="2217012"/>
                <a:ext cx="852212" cy="461665"/>
              </a:xfrm>
              <a:prstGeom prst="rect">
                <a:avLst/>
              </a:prstGeom>
              <a:blipFill rotWithShape="1">
                <a:blip r:embed="rId8"/>
                <a:stretch>
                  <a:fillRect l="-1429" b="-266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3" name="文字方塊 12"/>
              <p:cNvSpPr txBox="1"/>
              <p:nvPr/>
            </p:nvSpPr>
            <p:spPr>
              <a:xfrm>
                <a:off x="2079887" y="829257"/>
                <a:ext cx="4168744" cy="10610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rPr>
                        <m:t>𝐾𝐿</m:t>
                      </m:r>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rPr>
                        <m:t>=</m:t>
                      </m:r>
                      <m:nary>
                        <m:naryPr>
                          <m:limLoc m:val="undOvr"/>
                          <m:subHide m:val="on"/>
                          <m:supHide m:val="on"/>
                          <m:ctrlP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rPr>
                          </m:ctrlPr>
                        </m:naryPr>
                        <m:sub/>
                        <m:sup/>
                        <m:e>
                          <m:sSub>
                            <m:sSubPr>
                              <m:ctrlP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rPr>
                              </m:ctrlPr>
                            </m:sSubPr>
                            <m:e>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rPr>
                                <m:t>𝑃</m:t>
                              </m:r>
                            </m:e>
                            <m:sub>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rPr>
                                <m:t>𝑑𝑎𝑡𝑎</m:t>
                              </m:r>
                            </m:sub>
                          </m:sSub>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rPr>
                            <m:t>𝑙𝑜𝑔</m:t>
                          </m:r>
                          <m:f>
                            <m:fPr>
                              <m:ctrlP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rPr>
                              </m:ctrlPr>
                            </m:fPr>
                            <m:num>
                              <m:sSub>
                                <m:sSubPr>
                                  <m:ctrlP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rPr>
                                  </m:ctrlPr>
                                </m:sSubPr>
                                <m:e>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rPr>
                                    <m:t>𝑃</m:t>
                                  </m:r>
                                </m:e>
                                <m:sub>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rPr>
                                    <m:t>𝑑𝑎𝑡𝑎</m:t>
                                  </m:r>
                                </m:sub>
                              </m:sSub>
                            </m:num>
                            <m:den>
                              <m:sSub>
                                <m:sSubPr>
                                  <m:ctrlP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rPr>
                                  </m:ctrlPr>
                                </m:sSubPr>
                                <m:e>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rPr>
                                    <m:t>𝑃</m:t>
                                  </m:r>
                                </m:e>
                                <m:sub>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rPr>
                                    <m:t>𝐺</m:t>
                                  </m:r>
                                </m:sub>
                              </m:sSub>
                            </m:den>
                          </m:f>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rPr>
                            <m:t>𝑑𝑥</m:t>
                          </m:r>
                        </m:e>
                      </m:nary>
                    </m:oMath>
                  </m:oMathPara>
                </a14:m>
                <a:endParaRPr kumimoji="0" lang="zh-TW" altLang="en-US" sz="2400" b="0" i="0" u="none" strike="noStrike" kern="1200" cap="none" spc="0" normalizeH="0" baseline="0" noProof="0" dirty="0">
                  <a:ln>
                    <a:noFill/>
                  </a:ln>
                  <a:solidFill>
                    <a:prstClr val="black"/>
                  </a:solidFill>
                  <a:effectLst/>
                  <a:uLnTx/>
                  <a:uFillTx/>
                  <a:latin typeface="Arial"/>
                </a:endParaRPr>
              </a:p>
            </p:txBody>
          </p:sp>
        </mc:Choice>
        <mc:Fallback xmlns="">
          <p:sp>
            <p:nvSpPr>
              <p:cNvPr id="13" name="文字方塊 12"/>
              <p:cNvSpPr txBox="1">
                <a:spLocks noRot="1" noChangeAspect="1" noMove="1" noResize="1" noEditPoints="1" noAdjustHandles="1" noChangeArrowheads="1" noChangeShapeType="1" noTextEdit="1"/>
              </p:cNvSpPr>
              <p:nvPr/>
            </p:nvSpPr>
            <p:spPr>
              <a:xfrm>
                <a:off x="2079887" y="829257"/>
                <a:ext cx="4168744" cy="1061060"/>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文字方塊 13"/>
              <p:cNvSpPr txBox="1"/>
              <p:nvPr/>
            </p:nvSpPr>
            <p:spPr>
              <a:xfrm>
                <a:off x="6506319" y="895008"/>
                <a:ext cx="4528366" cy="67518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Arial"/>
                  </a:rPr>
                  <a:t>Reverse </a:t>
                </a:r>
                <a14:m>
                  <m:oMath xmlns:m="http://schemas.openxmlformats.org/officeDocument/2006/math">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rPr>
                      <m:t>𝐾𝐿</m:t>
                    </m:r>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rPr>
                      <m:t>=</m:t>
                    </m:r>
                    <m:nary>
                      <m:naryPr>
                        <m:limLoc m:val="undOvr"/>
                        <m:subHide m:val="on"/>
                        <m:supHide m:val="on"/>
                        <m:ctrlP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rPr>
                        </m:ctrlPr>
                      </m:naryPr>
                      <m:sub/>
                      <m:sup/>
                      <m:e>
                        <m:sSub>
                          <m:sSubPr>
                            <m:ctrlP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rPr>
                            </m:ctrlPr>
                          </m:sSubPr>
                          <m:e>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rPr>
                              <m:t>𝑃</m:t>
                            </m:r>
                          </m:e>
                          <m:sub>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rPr>
                              <m:t>𝐺</m:t>
                            </m:r>
                          </m:sub>
                        </m:sSub>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rPr>
                          <m:t>𝑙𝑜𝑔</m:t>
                        </m:r>
                        <m:f>
                          <m:fPr>
                            <m:ctrlP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rPr>
                            </m:ctrlPr>
                          </m:fPr>
                          <m:num>
                            <m:sSub>
                              <m:sSubPr>
                                <m:ctrlP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rPr>
                                </m:ctrlPr>
                              </m:sSubPr>
                              <m:e>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rPr>
                                  <m:t>𝑃</m:t>
                                </m:r>
                              </m:e>
                              <m:sub>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rPr>
                                  <m:t>𝐺</m:t>
                                </m:r>
                              </m:sub>
                            </m:sSub>
                          </m:num>
                          <m:den>
                            <m:sSub>
                              <m:sSubPr>
                                <m:ctrlP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rPr>
                                </m:ctrlPr>
                              </m:sSubPr>
                              <m:e>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rPr>
                                  <m:t>𝑃</m:t>
                                </m:r>
                              </m:e>
                              <m:sub>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rPr>
                                  <m:t>𝑑𝑎𝑡𝑎</m:t>
                                </m:r>
                              </m:sub>
                            </m:sSub>
                          </m:den>
                        </m:f>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rPr>
                          <m:t>𝑑𝑥</m:t>
                        </m:r>
                      </m:e>
                    </m:nary>
                  </m:oMath>
                </a14:m>
                <a:endParaRPr kumimoji="0" lang="zh-TW" altLang="en-US" sz="2400" b="0" i="0" u="none" strike="noStrike" kern="1200" cap="none" spc="0" normalizeH="0" baseline="0" noProof="0" dirty="0">
                  <a:ln>
                    <a:noFill/>
                  </a:ln>
                  <a:solidFill>
                    <a:prstClr val="black"/>
                  </a:solidFill>
                  <a:effectLst/>
                  <a:uLnTx/>
                  <a:uFillTx/>
                  <a:latin typeface="Arial"/>
                </a:endParaRPr>
              </a:p>
            </p:txBody>
          </p:sp>
        </mc:Choice>
        <mc:Fallback xmlns="">
          <p:sp>
            <p:nvSpPr>
              <p:cNvPr id="14" name="文字方塊 13"/>
              <p:cNvSpPr txBox="1">
                <a:spLocks noRot="1" noChangeAspect="1" noMove="1" noResize="1" noEditPoints="1" noAdjustHandles="1" noChangeArrowheads="1" noChangeShapeType="1" noTextEdit="1"/>
              </p:cNvSpPr>
              <p:nvPr/>
            </p:nvSpPr>
            <p:spPr>
              <a:xfrm>
                <a:off x="6506319" y="895008"/>
                <a:ext cx="4528366" cy="675185"/>
              </a:xfrm>
              <a:prstGeom prst="rect">
                <a:avLst/>
              </a:prstGeom>
              <a:blipFill>
                <a:blip r:embed="rId10"/>
                <a:stretch>
                  <a:fillRect l="-2019"/>
                </a:stretch>
              </a:blipFill>
            </p:spPr>
            <p:txBody>
              <a:bodyPr/>
              <a:lstStyle/>
              <a:p>
                <a:r>
                  <a:rPr lang="zh-CN" altLang="en-US">
                    <a:noFill/>
                  </a:rPr>
                  <a:t> </a:t>
                </a:r>
              </a:p>
            </p:txBody>
          </p:sp>
        </mc:Fallback>
      </mc:AlternateContent>
      <p:sp>
        <p:nvSpPr>
          <p:cNvPr id="15" name="文字方塊 14"/>
          <p:cNvSpPr txBox="1"/>
          <p:nvPr/>
        </p:nvSpPr>
        <p:spPr>
          <a:xfrm>
            <a:off x="2232378" y="6035040"/>
            <a:ext cx="8547882" cy="8229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Arial"/>
              </a:rPr>
              <a:t>This may not be the reason (based on Ian </a:t>
            </a:r>
            <a:r>
              <a:rPr kumimoji="0" lang="en-US" altLang="zh-TW" sz="2400" b="0" i="0" u="none" strike="noStrike" kern="1200" cap="none" spc="0" normalizeH="0" baseline="0" noProof="0" dirty="0" err="1">
                <a:ln>
                  <a:noFill/>
                </a:ln>
                <a:solidFill>
                  <a:prstClr val="black"/>
                </a:solidFill>
                <a:effectLst/>
                <a:uLnTx/>
                <a:uFillTx/>
                <a:latin typeface="Arial"/>
              </a:rPr>
              <a:t>Goodfellow’s</a:t>
            </a:r>
            <a:r>
              <a:rPr kumimoji="0" lang="en-US" altLang="zh-TW" sz="2400" b="0" i="0" u="none" strike="noStrike" kern="1200" cap="none" spc="0" normalizeH="0" baseline="0" noProof="0" dirty="0">
                <a:ln>
                  <a:noFill/>
                </a:ln>
                <a:solidFill>
                  <a:prstClr val="black"/>
                </a:solidFill>
                <a:effectLst/>
                <a:uLnTx/>
                <a:uFillTx/>
                <a:latin typeface="Arial"/>
              </a:rPr>
              <a:t> tutorial) </a:t>
            </a:r>
            <a:endParaRPr kumimoji="0" lang="zh-TW" altLang="en-US" sz="2400" b="0" i="0" u="none" strike="noStrike" kern="1200" cap="none" spc="0" normalizeH="0" baseline="0" noProof="0" dirty="0">
              <a:ln>
                <a:noFill/>
              </a:ln>
              <a:solidFill>
                <a:prstClr val="black"/>
              </a:solidFill>
              <a:effectLst/>
              <a:uLnTx/>
              <a:uFillTx/>
              <a:latin typeface="Arial"/>
            </a:endParaRPr>
          </a:p>
        </p:txBody>
      </p:sp>
    </p:spTree>
    <p:extLst>
      <p:ext uri="{BB962C8B-B14F-4D97-AF65-F5344CB8AC3E}">
        <p14:creationId xmlns:p14="http://schemas.microsoft.com/office/powerpoint/2010/main" val="46550715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idx="4294967295"/>
          </p:nvPr>
        </p:nvSpPr>
        <p:spPr>
          <a:xfrm>
            <a:off x="1219200" y="0"/>
            <a:ext cx="10972800" cy="1144588"/>
          </a:xfrm>
        </p:spPr>
        <p:txBody>
          <a:bodyPr/>
          <a:lstStyle/>
          <a:p>
            <a:r>
              <a:rPr lang="x-none" altLang="en-US" sz="3500" b="1" dirty="0">
                <a:solidFill>
                  <a:srgbClr val="0070C0"/>
                </a:solidFill>
                <a:latin typeface="微软雅黑" panose="020B0503020204020204" pitchFamily="34" charset="-122"/>
                <a:ea typeface="微软雅黑" panose="020B0503020204020204" pitchFamily="34" charset="-122"/>
                <a:cs typeface="+mn-cs"/>
              </a:rPr>
              <a:t>其他的GAN</a:t>
            </a:r>
            <a:r>
              <a:rPr lang="en-US" altLang="zh-TW" sz="3500" b="1" dirty="0">
                <a:solidFill>
                  <a:srgbClr val="0070C0"/>
                </a:solidFill>
                <a:latin typeface="微软雅黑" panose="020B0503020204020204" pitchFamily="34" charset="-122"/>
                <a:ea typeface="微软雅黑" panose="020B0503020204020204" pitchFamily="34" charset="-122"/>
                <a:cs typeface="+mn-cs"/>
              </a:rPr>
              <a:t> ……</a:t>
            </a:r>
            <a:endParaRPr lang="zh-TW" altLang="en-US" sz="3500" b="1" dirty="0">
              <a:solidFill>
                <a:srgbClr val="0070C0"/>
              </a:solidFill>
              <a:latin typeface="微软雅黑" panose="020B0503020204020204" pitchFamily="34" charset="-122"/>
              <a:ea typeface="微软雅黑" panose="020B0503020204020204" pitchFamily="34" charset="-122"/>
              <a:cs typeface="+mn-cs"/>
            </a:endParaRPr>
          </a:p>
        </p:txBody>
      </p:sp>
      <p:graphicFrame>
        <p:nvGraphicFramePr>
          <p:cNvPr id="4" name="內容版面配置區 3"/>
          <p:cNvGraphicFramePr>
            <a:graphicFrameLocks noGrp="1"/>
          </p:cNvGraphicFramePr>
          <p:nvPr>
            <p:ph idx="4294967295"/>
            <p:extLst>
              <p:ext uri="{D42A27DB-BD31-4B8C-83A1-F6EECF244321}">
                <p14:modId xmlns:p14="http://schemas.microsoft.com/office/powerpoint/2010/main" val="3619516316"/>
              </p:ext>
            </p:extLst>
          </p:nvPr>
        </p:nvGraphicFramePr>
        <p:xfrm>
          <a:off x="2523067" y="1209677"/>
          <a:ext cx="3380105" cy="5212080"/>
        </p:xfrm>
        <a:graphic>
          <a:graphicData uri="http://schemas.openxmlformats.org/drawingml/2006/table">
            <a:tbl>
              <a:tblPr firstRow="1" bandRow="1">
                <a:tableStyleId>{5C22544A-7EE6-4342-B048-85BDC9FD1C3A}</a:tableStyleId>
              </a:tblPr>
              <a:tblGrid>
                <a:gridCol w="3380105">
                  <a:extLst>
                    <a:ext uri="{9D8B030D-6E8A-4147-A177-3AD203B41FA5}">
                      <a16:colId xmlns:a16="http://schemas.microsoft.com/office/drawing/2014/main" val="20000"/>
                    </a:ext>
                  </a:extLst>
                </a:gridCol>
              </a:tblGrid>
              <a:tr h="1188720">
                <a:tc>
                  <a:txBody>
                    <a:bodyPr/>
                    <a:lstStyle/>
                    <a:p>
                      <a:r>
                        <a:rPr lang="en-US" altLang="zh-TW" sz="2400" dirty="0"/>
                        <a:t>Modifying the Optimization of GAN</a:t>
                      </a:r>
                      <a:endParaRPr lang="zh-TW" altLang="en-US" sz="2400" dirty="0"/>
                    </a:p>
                  </a:txBody>
                  <a:tcPr/>
                </a:tc>
                <a:extLst>
                  <a:ext uri="{0D108BD9-81ED-4DB2-BD59-A6C34878D82A}">
                    <a16:rowId xmlns:a16="http://schemas.microsoft.com/office/drawing/2014/main" val="10000"/>
                  </a:ext>
                </a:extLst>
              </a:tr>
              <a:tr h="457200">
                <a:tc>
                  <a:txBody>
                    <a:bodyPr/>
                    <a:lstStyle/>
                    <a:p>
                      <a:r>
                        <a:rPr lang="en-US" altLang="zh-TW" sz="2400" dirty="0" err="1"/>
                        <a:t>fGAN</a:t>
                      </a:r>
                      <a:endParaRPr lang="zh-TW" altLang="en-US" sz="2400" dirty="0"/>
                    </a:p>
                  </a:txBody>
                  <a:tcPr/>
                </a:tc>
                <a:extLst>
                  <a:ext uri="{0D108BD9-81ED-4DB2-BD59-A6C34878D82A}">
                    <a16:rowId xmlns:a16="http://schemas.microsoft.com/office/drawing/2014/main" val="10001"/>
                  </a:ext>
                </a:extLst>
              </a:tr>
              <a:tr h="457200">
                <a:tc>
                  <a:txBody>
                    <a:bodyPr/>
                    <a:lstStyle/>
                    <a:p>
                      <a:r>
                        <a:rPr lang="en-US" altLang="zh-TW" sz="2400" dirty="0"/>
                        <a:t>WGAN</a:t>
                      </a:r>
                      <a:endParaRPr lang="zh-TW" altLang="en-US" sz="2400" dirty="0"/>
                    </a:p>
                  </a:txBody>
                  <a:tcPr/>
                </a:tc>
                <a:extLst>
                  <a:ext uri="{0D108BD9-81ED-4DB2-BD59-A6C34878D82A}">
                    <a16:rowId xmlns:a16="http://schemas.microsoft.com/office/drawing/2014/main" val="10002"/>
                  </a:ext>
                </a:extLst>
              </a:tr>
              <a:tr h="457200">
                <a:tc>
                  <a:txBody>
                    <a:bodyPr/>
                    <a:lstStyle/>
                    <a:p>
                      <a:r>
                        <a:rPr lang="en-US" altLang="zh-TW" sz="2400" dirty="0"/>
                        <a:t>Least-square GAN</a:t>
                      </a:r>
                      <a:endParaRPr lang="zh-TW" altLang="en-US" sz="2400" dirty="0"/>
                    </a:p>
                  </a:txBody>
                  <a:tcPr/>
                </a:tc>
                <a:extLst>
                  <a:ext uri="{0D108BD9-81ED-4DB2-BD59-A6C34878D82A}">
                    <a16:rowId xmlns:a16="http://schemas.microsoft.com/office/drawing/2014/main" val="10003"/>
                  </a:ext>
                </a:extLst>
              </a:tr>
              <a:tr h="457200">
                <a:tc>
                  <a:txBody>
                    <a:bodyPr/>
                    <a:lstStyle/>
                    <a:p>
                      <a:r>
                        <a:rPr lang="en-US" altLang="zh-TW" sz="2400" dirty="0"/>
                        <a:t>Loss Sensitive GAN</a:t>
                      </a:r>
                      <a:endParaRPr lang="zh-TW" altLang="en-US" sz="2400" dirty="0"/>
                    </a:p>
                  </a:txBody>
                  <a:tcPr/>
                </a:tc>
                <a:extLst>
                  <a:ext uri="{0D108BD9-81ED-4DB2-BD59-A6C34878D82A}">
                    <a16:rowId xmlns:a16="http://schemas.microsoft.com/office/drawing/2014/main" val="10004"/>
                  </a:ext>
                </a:extLst>
              </a:tr>
              <a:tr h="457200">
                <a:tc>
                  <a:txBody>
                    <a:bodyPr/>
                    <a:lstStyle/>
                    <a:p>
                      <a:r>
                        <a:rPr lang="en-US" altLang="zh-TW" sz="2400" dirty="0"/>
                        <a:t>Energy-based GAN</a:t>
                      </a:r>
                      <a:endParaRPr lang="zh-TW" altLang="en-US" sz="2400" dirty="0"/>
                    </a:p>
                  </a:txBody>
                  <a:tcPr/>
                </a:tc>
                <a:extLst>
                  <a:ext uri="{0D108BD9-81ED-4DB2-BD59-A6C34878D82A}">
                    <a16:rowId xmlns:a16="http://schemas.microsoft.com/office/drawing/2014/main" val="10005"/>
                  </a:ext>
                </a:extLst>
              </a:tr>
              <a:tr h="822960">
                <a:tc>
                  <a:txBody>
                    <a:bodyPr/>
                    <a:lstStyle/>
                    <a:p>
                      <a:r>
                        <a:rPr lang="en-US" altLang="zh-TW" sz="2400" dirty="0"/>
                        <a:t>Boundary-seeking GAN</a:t>
                      </a:r>
                      <a:endParaRPr lang="zh-TW" altLang="en-US" sz="2400" dirty="0"/>
                    </a:p>
                  </a:txBody>
                  <a:tcPr/>
                </a:tc>
                <a:extLst>
                  <a:ext uri="{0D108BD9-81ED-4DB2-BD59-A6C34878D82A}">
                    <a16:rowId xmlns:a16="http://schemas.microsoft.com/office/drawing/2014/main" val="10006"/>
                  </a:ext>
                </a:extLst>
              </a:tr>
              <a:tr h="457200">
                <a:tc>
                  <a:txBody>
                    <a:bodyPr/>
                    <a:lstStyle/>
                    <a:p>
                      <a:r>
                        <a:rPr lang="en-US" altLang="zh-TW" sz="2400" dirty="0"/>
                        <a:t>Unroll GAN</a:t>
                      </a:r>
                      <a:endParaRPr lang="zh-TW" altLang="en-US" sz="2400" dirty="0"/>
                    </a:p>
                  </a:txBody>
                  <a:tcPr/>
                </a:tc>
                <a:extLst>
                  <a:ext uri="{0D108BD9-81ED-4DB2-BD59-A6C34878D82A}">
                    <a16:rowId xmlns:a16="http://schemas.microsoft.com/office/drawing/2014/main" val="10007"/>
                  </a:ext>
                </a:extLst>
              </a:tr>
              <a:tr h="457200">
                <a:tc>
                  <a:txBody>
                    <a:bodyPr/>
                    <a:lstStyle/>
                    <a:p>
                      <a:r>
                        <a:rPr lang="en-US" altLang="zh-TW" sz="2400" dirty="0"/>
                        <a:t>……</a:t>
                      </a:r>
                      <a:endParaRPr lang="zh-TW" altLang="en-US" sz="2400" dirty="0"/>
                    </a:p>
                  </a:txBody>
                  <a:tcPr/>
                </a:tc>
                <a:extLst>
                  <a:ext uri="{0D108BD9-81ED-4DB2-BD59-A6C34878D82A}">
                    <a16:rowId xmlns:a16="http://schemas.microsoft.com/office/drawing/2014/main" val="10008"/>
                  </a:ext>
                </a:extLst>
              </a:tr>
            </a:tbl>
          </a:graphicData>
        </a:graphic>
      </p:graphicFrame>
      <p:graphicFrame>
        <p:nvGraphicFramePr>
          <p:cNvPr id="5" name="內容版面配置區 3"/>
          <p:cNvGraphicFramePr/>
          <p:nvPr>
            <p:extLst>
              <p:ext uri="{D42A27DB-BD31-4B8C-83A1-F6EECF244321}">
                <p14:modId xmlns:p14="http://schemas.microsoft.com/office/powerpoint/2010/main" val="41038966"/>
              </p:ext>
            </p:extLst>
          </p:nvPr>
        </p:nvGraphicFramePr>
        <p:xfrm>
          <a:off x="5903172" y="1209677"/>
          <a:ext cx="3380105" cy="5212080"/>
        </p:xfrm>
        <a:graphic>
          <a:graphicData uri="http://schemas.openxmlformats.org/drawingml/2006/table">
            <a:tbl>
              <a:tblPr firstRow="1" bandRow="1">
                <a:tableStyleId>{5C22544A-7EE6-4342-B048-85BDC9FD1C3A}</a:tableStyleId>
              </a:tblPr>
              <a:tblGrid>
                <a:gridCol w="3380105">
                  <a:extLst>
                    <a:ext uri="{9D8B030D-6E8A-4147-A177-3AD203B41FA5}">
                      <a16:colId xmlns:a16="http://schemas.microsoft.com/office/drawing/2014/main" val="20000"/>
                    </a:ext>
                  </a:extLst>
                </a:gridCol>
              </a:tblGrid>
              <a:tr h="1188720">
                <a:tc>
                  <a:txBody>
                    <a:bodyPr/>
                    <a:lstStyle/>
                    <a:p>
                      <a:r>
                        <a:rPr lang="en-US" altLang="zh-TW" sz="2400" dirty="0"/>
                        <a:t>Different Structure from the Original GAN</a:t>
                      </a:r>
                      <a:endParaRPr lang="zh-TW" altLang="en-US" sz="2400" dirty="0"/>
                    </a:p>
                  </a:txBody>
                  <a:tcPr/>
                </a:tc>
                <a:extLst>
                  <a:ext uri="{0D108BD9-81ED-4DB2-BD59-A6C34878D82A}">
                    <a16:rowId xmlns:a16="http://schemas.microsoft.com/office/drawing/2014/main" val="10000"/>
                  </a:ext>
                </a:extLst>
              </a:tr>
              <a:tr h="457200">
                <a:tc>
                  <a:txBody>
                    <a:bodyPr/>
                    <a:lstStyle/>
                    <a:p>
                      <a:r>
                        <a:rPr lang="en-US" altLang="zh-TW" sz="2400" dirty="0"/>
                        <a:t>Conditional GAN</a:t>
                      </a:r>
                      <a:endParaRPr lang="zh-TW" altLang="en-US" sz="2400" dirty="0"/>
                    </a:p>
                  </a:txBody>
                  <a:tcPr/>
                </a:tc>
                <a:extLst>
                  <a:ext uri="{0D108BD9-81ED-4DB2-BD59-A6C34878D82A}">
                    <a16:rowId xmlns:a16="http://schemas.microsoft.com/office/drawing/2014/main" val="10001"/>
                  </a:ext>
                </a:extLst>
              </a:tr>
              <a:tr h="822960">
                <a:tc>
                  <a:txBody>
                    <a:bodyPr/>
                    <a:lstStyle/>
                    <a:p>
                      <a:r>
                        <a:rPr lang="en-US" altLang="zh-TW" sz="2400" dirty="0"/>
                        <a:t>Semi-supervised GAN</a:t>
                      </a:r>
                      <a:endParaRPr lang="zh-TW" altLang="en-US" sz="2400" dirty="0"/>
                    </a:p>
                  </a:txBody>
                  <a:tcPr/>
                </a:tc>
                <a:extLst>
                  <a:ext uri="{0D108BD9-81ED-4DB2-BD59-A6C34878D82A}">
                    <a16:rowId xmlns:a16="http://schemas.microsoft.com/office/drawing/2014/main" val="10002"/>
                  </a:ext>
                </a:extLst>
              </a:tr>
              <a:tr h="457200">
                <a:tc>
                  <a:txBody>
                    <a:bodyPr/>
                    <a:lstStyle/>
                    <a:p>
                      <a:r>
                        <a:rPr lang="en-US" altLang="zh-TW" sz="2400" dirty="0" err="1"/>
                        <a:t>InfoGAN</a:t>
                      </a:r>
                      <a:endParaRPr lang="zh-TW" altLang="en-US" sz="2400" dirty="0"/>
                    </a:p>
                  </a:txBody>
                  <a:tcPr/>
                </a:tc>
                <a:extLst>
                  <a:ext uri="{0D108BD9-81ED-4DB2-BD59-A6C34878D82A}">
                    <a16:rowId xmlns:a16="http://schemas.microsoft.com/office/drawing/2014/main" val="10003"/>
                  </a:ext>
                </a:extLst>
              </a:tr>
              <a:tr h="457200">
                <a:tc>
                  <a:txBody>
                    <a:bodyPr/>
                    <a:lstStyle/>
                    <a:p>
                      <a:r>
                        <a:rPr lang="en-US" altLang="zh-TW" sz="2400" dirty="0" err="1"/>
                        <a:t>BiGAN</a:t>
                      </a:r>
                      <a:endParaRPr lang="zh-TW" altLang="en-US" sz="2400" dirty="0"/>
                    </a:p>
                  </a:txBody>
                  <a:tcPr/>
                </a:tc>
                <a:extLst>
                  <a:ext uri="{0D108BD9-81ED-4DB2-BD59-A6C34878D82A}">
                    <a16:rowId xmlns:a16="http://schemas.microsoft.com/office/drawing/2014/main" val="10004"/>
                  </a:ext>
                </a:extLst>
              </a:tr>
              <a:tr h="457200">
                <a:tc>
                  <a:txBody>
                    <a:bodyPr/>
                    <a:lstStyle/>
                    <a:p>
                      <a:r>
                        <a:rPr lang="en-US" altLang="zh-TW" sz="2400" dirty="0"/>
                        <a:t>Cycle GAN</a:t>
                      </a:r>
                      <a:endParaRPr lang="zh-TW" altLang="en-US" sz="2400" dirty="0"/>
                    </a:p>
                  </a:txBody>
                  <a:tcPr/>
                </a:tc>
                <a:extLst>
                  <a:ext uri="{0D108BD9-81ED-4DB2-BD59-A6C34878D82A}">
                    <a16:rowId xmlns:a16="http://schemas.microsoft.com/office/drawing/2014/main" val="10005"/>
                  </a:ext>
                </a:extLst>
              </a:tr>
              <a:tr h="457200">
                <a:tc>
                  <a:txBody>
                    <a:bodyPr/>
                    <a:lstStyle/>
                    <a:p>
                      <a:r>
                        <a:rPr lang="en-US" altLang="zh-TW" sz="2400" dirty="0"/>
                        <a:t>Disco GAN</a:t>
                      </a:r>
                      <a:endParaRPr lang="zh-TW" altLang="en-US" sz="2400" dirty="0"/>
                    </a:p>
                  </a:txBody>
                  <a:tcPr/>
                </a:tc>
                <a:extLst>
                  <a:ext uri="{0D108BD9-81ED-4DB2-BD59-A6C34878D82A}">
                    <a16:rowId xmlns:a16="http://schemas.microsoft.com/office/drawing/2014/main" val="10006"/>
                  </a:ext>
                </a:extLst>
              </a:tr>
              <a:tr h="457200">
                <a:tc>
                  <a:txBody>
                    <a:bodyPr/>
                    <a:lstStyle/>
                    <a:p>
                      <a:r>
                        <a:rPr lang="en-US" altLang="zh-TW" sz="2400" dirty="0"/>
                        <a:t>VAE-GAN</a:t>
                      </a:r>
                      <a:endParaRPr lang="zh-TW" altLang="en-US" sz="2400" dirty="0"/>
                    </a:p>
                  </a:txBody>
                  <a:tcPr/>
                </a:tc>
                <a:extLst>
                  <a:ext uri="{0D108BD9-81ED-4DB2-BD59-A6C34878D82A}">
                    <a16:rowId xmlns:a16="http://schemas.microsoft.com/office/drawing/2014/main" val="10007"/>
                  </a:ext>
                </a:extLst>
              </a:tr>
              <a:tr h="457200">
                <a:tc>
                  <a:txBody>
                    <a:bodyPr/>
                    <a:lstStyle/>
                    <a:p>
                      <a:r>
                        <a:rPr lang="en-US" altLang="zh-TW" sz="2400" dirty="0"/>
                        <a:t>……</a:t>
                      </a:r>
                      <a:endParaRPr lang="zh-TW" altLang="en-US" sz="2400" dirty="0"/>
                    </a:p>
                  </a:txBody>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1610297291"/>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5">
                <a:lumMod val="89000"/>
              </a:schemeClr>
            </a:gs>
            <a:gs pos="23000">
              <a:schemeClr val="accent5">
                <a:lumMod val="89000"/>
              </a:schemeClr>
            </a:gs>
            <a:gs pos="69000">
              <a:schemeClr val="accent5">
                <a:lumMod val="75000"/>
              </a:schemeClr>
            </a:gs>
            <a:gs pos="97000">
              <a:schemeClr val="accent5">
                <a:lumMod val="70000"/>
              </a:schemeClr>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7" name="矩形 6"/>
          <p:cNvSpPr/>
          <p:nvPr/>
        </p:nvSpPr>
        <p:spPr>
          <a:xfrm>
            <a:off x="0" y="2493659"/>
            <a:ext cx="12192000" cy="1800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黑体"/>
              <a:ea typeface="黑体"/>
              <a:cs typeface="+mn-cs"/>
            </a:endParaRPr>
          </a:p>
        </p:txBody>
      </p:sp>
      <p:sp>
        <p:nvSpPr>
          <p:cNvPr id="24" name="矩形 23"/>
          <p:cNvSpPr/>
          <p:nvPr/>
        </p:nvSpPr>
        <p:spPr>
          <a:xfrm>
            <a:off x="4593024" y="5430610"/>
            <a:ext cx="3005952" cy="400110"/>
          </a:xfrm>
          <a:prstGeom prst="rect">
            <a:avLst/>
          </a:prstGeom>
        </p:spPr>
        <p:txBody>
          <a:bodyPr wrap="none">
            <a:spAutoFit/>
          </a:bodyPr>
          <a:lstStyle/>
          <a:p>
            <a:pPr marL="0" marR="0" lvl="0" indent="0" algn="ctr" defTabSz="914400" rtl="0" eaLnBrk="1" fontAlgn="auto" latinLnBrk="0" hangingPunct="1">
              <a:lnSpc>
                <a:spcPct val="100000"/>
              </a:lnSpc>
              <a:spcBef>
                <a:spcPts val="1200"/>
              </a:spcBef>
              <a:spcAft>
                <a:spcPts val="1200"/>
              </a:spcAft>
              <a:buClrTx/>
              <a:buSzTx/>
              <a:buFontTx/>
              <a:buNone/>
              <a:tabLst/>
              <a:defRPr/>
            </a:pPr>
            <a:r>
              <a:rPr kumimoji="0" lang="zh-CN" altLang="en-US" sz="2000" b="1" i="0" u="none" strike="noStrike" kern="1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人工智能与机器人研究所</a:t>
            </a:r>
            <a:endParaRPr kumimoji="0" lang="zh-CN" altLang="zh-CN" sz="2000" b="1" i="0" u="none" strike="noStrike" kern="1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9" name="矩形 8"/>
          <p:cNvSpPr/>
          <p:nvPr/>
        </p:nvSpPr>
        <p:spPr>
          <a:xfrm>
            <a:off x="5344833" y="5868759"/>
            <a:ext cx="13596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2017</a:t>
            </a:r>
            <a:r>
              <a:rPr kumimoji="0" lang="zh-CN" altLang="en-US" sz="1800" b="1" i="0" u="none" strike="noStrike" kern="1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年</a:t>
            </a:r>
            <a:r>
              <a:rPr lang="en-US" altLang="zh-CN" b="1" kern="100" dirty="0">
                <a:solidFill>
                  <a:prstClr val="white"/>
                </a:solidFill>
                <a:latin typeface="微软雅黑" panose="020B0503020204020204" pitchFamily="34" charset="-122"/>
                <a:ea typeface="微软雅黑" panose="020B0503020204020204" pitchFamily="34" charset="-122"/>
                <a:cs typeface="Times New Roman" panose="02020603050405020304" pitchFamily="18" charset="0"/>
              </a:rPr>
              <a:t>8</a:t>
            </a:r>
            <a:r>
              <a:rPr kumimoji="0" lang="zh-CN" altLang="en-US" sz="1800" b="1" i="0" u="none" strike="noStrike" kern="1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月</a:t>
            </a:r>
            <a:endParaRPr kumimoji="0" lang="zh-CN" altLang="en-US" sz="1800" b="0" i="0" u="none" strike="noStrike" kern="1200" cap="none" spc="0" normalizeH="0" baseline="0" noProof="0" dirty="0">
              <a:ln>
                <a:noFill/>
              </a:ln>
              <a:solidFill>
                <a:prstClr val="black"/>
              </a:solidFill>
              <a:effectLst/>
              <a:uLnTx/>
              <a:uFillTx/>
              <a:latin typeface="黑体"/>
              <a:ea typeface="黑体"/>
              <a:cs typeface="+mn-cs"/>
            </a:endParaRPr>
          </a:p>
        </p:txBody>
      </p:sp>
      <p:pic>
        <p:nvPicPr>
          <p:cNvPr id="8" name="图片 7"/>
          <p:cNvPicPr>
            <a:picLocks noChangeAspect="1"/>
          </p:cNvPicPr>
          <p:nvPr/>
        </p:nvPicPr>
        <p:blipFill>
          <a:blip r:embed="rId2"/>
          <a:stretch>
            <a:fillRect/>
          </a:stretch>
        </p:blipFill>
        <p:spPr>
          <a:xfrm>
            <a:off x="0" y="12442"/>
            <a:ext cx="12192000" cy="1019175"/>
          </a:xfrm>
          <a:prstGeom prst="rect">
            <a:avLst/>
          </a:prstGeom>
        </p:spPr>
      </p:pic>
      <p:sp>
        <p:nvSpPr>
          <p:cNvPr id="11" name="矩形 10"/>
          <p:cNvSpPr/>
          <p:nvPr/>
        </p:nvSpPr>
        <p:spPr>
          <a:xfrm>
            <a:off x="4082008" y="2539412"/>
            <a:ext cx="8109992" cy="1421928"/>
          </a:xfrm>
          <a:prstGeom prst="rect">
            <a:avLst/>
          </a:prstGeom>
          <a:effectLst>
            <a:outerShdw blurRad="50800" dist="38100" dir="5400000" algn="t" rotWithShape="0">
              <a:prstClr val="black">
                <a:alpha val="40000"/>
              </a:prstClr>
            </a:outerShdw>
          </a:effectLst>
        </p:spPr>
        <p:txBody>
          <a:bodyPr wrap="square">
            <a:spAutoFit/>
          </a:bodyPr>
          <a:lstStyle/>
          <a:p>
            <a:pPr marL="0" marR="0" lvl="0" indent="127000" algn="ctr" defTabSz="457200" rtl="0" eaLnBrk="1" fontAlgn="auto" latinLnBrk="0" hangingPunct="1">
              <a:lnSpc>
                <a:spcPct val="120000"/>
              </a:lnSpc>
              <a:spcBef>
                <a:spcPts val="0"/>
              </a:spcBef>
              <a:spcAft>
                <a:spcPts val="0"/>
              </a:spcAft>
              <a:buClrTx/>
              <a:buSzTx/>
              <a:buFontTx/>
              <a:buNone/>
              <a:tabLst/>
              <a:defRPr/>
            </a:pPr>
            <a:r>
              <a:rPr kumimoji="0" lang="zh-CN" altLang="en-US" sz="7200" b="1" i="0" u="none" strike="noStrike" kern="100" cap="none" spc="0" normalizeH="0" baseline="0" noProof="0" dirty="0">
                <a:ln>
                  <a:noFill/>
                </a:ln>
                <a:solidFill>
                  <a:srgbClr val="1557AE"/>
                </a:solidFill>
                <a:effectLst/>
                <a:uLnTx/>
                <a:uFillTx/>
                <a:latin typeface="隶书" panose="02010509060101010101" pitchFamily="49" charset="-122"/>
                <a:ea typeface="隶书" panose="02010509060101010101" pitchFamily="49" charset="-122"/>
                <a:cs typeface="Times New Roman" panose="02020603050405020304" pitchFamily="18" charset="0"/>
              </a:rPr>
              <a:t>谢谢指导！</a:t>
            </a:r>
            <a:endParaRPr kumimoji="0" lang="zh-CN" altLang="zh-CN" sz="7200" b="1" i="0" u="none" strike="noStrike" kern="100" cap="none" spc="0" normalizeH="0" baseline="0" noProof="0" dirty="0">
              <a:ln>
                <a:noFill/>
              </a:ln>
              <a:solidFill>
                <a:srgbClr val="1557AE"/>
              </a:solidFill>
              <a:effectLst/>
              <a:uLnTx/>
              <a:uFillTx/>
              <a:latin typeface="隶书" panose="02010509060101010101" pitchFamily="49" charset="-122"/>
              <a:ea typeface="隶书" panose="02010509060101010101" pitchFamily="49" charset="-122"/>
              <a:cs typeface="Times New Roman" panose="02020603050405020304" pitchFamily="18" charset="0"/>
            </a:endParaRPr>
          </a:p>
        </p:txBody>
      </p:sp>
      <p:pic>
        <p:nvPicPr>
          <p:cNvPr id="4" name="图片 3">
            <a:extLst>
              <a:ext uri="{FF2B5EF4-FFF2-40B4-BE49-F238E27FC236}">
                <a16:creationId xmlns:a16="http://schemas.microsoft.com/office/drawing/2014/main" id="{F33E5B41-A9E3-4ACC-BAA8-9B25EC5DC4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2049" y="1363465"/>
            <a:ext cx="3990975" cy="4267200"/>
          </a:xfrm>
          <a:prstGeom prst="rect">
            <a:avLst/>
          </a:prstGeom>
        </p:spPr>
      </p:pic>
    </p:spTree>
    <p:extLst>
      <p:ext uri="{BB962C8B-B14F-4D97-AF65-F5344CB8AC3E}">
        <p14:creationId xmlns:p14="http://schemas.microsoft.com/office/powerpoint/2010/main" val="16039357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文本框 46"/>
          <p:cNvSpPr txBox="1"/>
          <p:nvPr/>
        </p:nvSpPr>
        <p:spPr>
          <a:xfrm>
            <a:off x="1199170" y="310579"/>
            <a:ext cx="3408305" cy="630942"/>
          </a:xfrm>
          <a:prstGeom prst="rect">
            <a:avLst/>
          </a:prstGeom>
          <a:noFill/>
        </p:spPr>
        <p:txBody>
          <a:bodyPr wrap="none" rtlCol="0">
            <a:spAutoFit/>
          </a:bodyPr>
          <a:lstStyle/>
          <a:p>
            <a:pPr defTabSz="914400">
              <a:defRPr/>
            </a:pPr>
            <a:r>
              <a:rPr lang="en-US" altLang="zh-CN" sz="3500" b="1" dirty="0">
                <a:solidFill>
                  <a:srgbClr val="0070C0"/>
                </a:solidFill>
                <a:latin typeface="微软雅黑" panose="020B0503020204020204" pitchFamily="34" charset="-122"/>
                <a:ea typeface="微软雅黑" panose="020B0503020204020204" pitchFamily="34" charset="-122"/>
              </a:rPr>
              <a:t>1.1 GAN</a:t>
            </a:r>
            <a:r>
              <a:rPr lang="zh-CN" altLang="en-US" sz="3500" b="1" dirty="0">
                <a:solidFill>
                  <a:srgbClr val="0070C0"/>
                </a:solidFill>
                <a:latin typeface="微软雅黑" panose="020B0503020204020204" pitchFamily="34" charset="-122"/>
                <a:ea typeface="微软雅黑" panose="020B0503020204020204" pitchFamily="34" charset="-122"/>
              </a:rPr>
              <a:t>的提出</a:t>
            </a:r>
            <a:endParaRPr lang="en-US" altLang="zh-CN" sz="3500" b="1" dirty="0">
              <a:solidFill>
                <a:srgbClr val="0070C0"/>
              </a:solidFill>
              <a:latin typeface="微软雅黑" panose="020B0503020204020204" pitchFamily="34" charset="-122"/>
              <a:ea typeface="微软雅黑" panose="020B0503020204020204" pitchFamily="34" charset="-122"/>
            </a:endParaRPr>
          </a:p>
        </p:txBody>
      </p:sp>
      <p:pic>
        <p:nvPicPr>
          <p:cNvPr id="30" name="图片 29"/>
          <p:cNvPicPr>
            <a:picLocks noChangeAspect="1"/>
          </p:cNvPicPr>
          <p:nvPr/>
        </p:nvPicPr>
        <p:blipFill>
          <a:blip r:embed="rId3"/>
          <a:stretch>
            <a:fillRect/>
          </a:stretch>
        </p:blipFill>
        <p:spPr>
          <a:xfrm>
            <a:off x="1524000" y="6683182"/>
            <a:ext cx="1581150" cy="174817"/>
          </a:xfrm>
          <a:prstGeom prst="rect">
            <a:avLst/>
          </a:prstGeom>
        </p:spPr>
      </p:pic>
      <p:sp>
        <p:nvSpPr>
          <p:cNvPr id="5" name="文本框 4">
            <a:extLst>
              <a:ext uri="{FF2B5EF4-FFF2-40B4-BE49-F238E27FC236}">
                <a16:creationId xmlns:a16="http://schemas.microsoft.com/office/drawing/2014/main" id="{76ACC4AB-1A5A-4EA2-AE5D-A661A2E1115E}"/>
              </a:ext>
            </a:extLst>
          </p:cNvPr>
          <p:cNvSpPr txBox="1"/>
          <p:nvPr/>
        </p:nvSpPr>
        <p:spPr>
          <a:xfrm>
            <a:off x="5181601" y="2459818"/>
            <a:ext cx="5711686" cy="3416320"/>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GAN</a:t>
            </a:r>
            <a:r>
              <a:rPr lang="zh-CN" altLang="en-US" b="1" dirty="0">
                <a:latin typeface="微软雅黑" panose="020B0503020204020204" pitchFamily="34" charset="-122"/>
                <a:ea typeface="微软雅黑" panose="020B0503020204020204" pitchFamily="34" charset="-122"/>
                <a:cs typeface="Times New Roman" panose="02020603050405020304" pitchFamily="18" charset="0"/>
              </a:rPr>
              <a:t>核心思想：</a:t>
            </a: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GAN</a:t>
            </a:r>
            <a:r>
              <a:rPr lang="zh-CN" altLang="en-US" b="1" dirty="0">
                <a:latin typeface="微软雅黑" panose="020B0503020204020204" pitchFamily="34" charset="-122"/>
                <a:ea typeface="微软雅黑" panose="020B0503020204020204" pitchFamily="34" charset="-122"/>
                <a:cs typeface="Times New Roman" panose="02020603050405020304" pitchFamily="18" charset="0"/>
              </a:rPr>
              <a:t>的核心思想来源于</a:t>
            </a:r>
            <a:r>
              <a:rPr lang="zh-CN" altLang="en-US"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博弈论</a:t>
            </a:r>
            <a:r>
              <a:rPr lang="zh-CN" altLang="en-US" b="1" dirty="0">
                <a:latin typeface="微软雅黑" panose="020B0503020204020204" pitchFamily="34" charset="-122"/>
                <a:ea typeface="微软雅黑" panose="020B0503020204020204" pitchFamily="34" charset="-122"/>
                <a:cs typeface="Times New Roman" panose="02020603050405020304" pitchFamily="18" charset="0"/>
              </a:rPr>
              <a:t>的纳什均衡</a:t>
            </a:r>
            <a:r>
              <a:rPr lang="en-US" altLang="zh-CN" b="1"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b="1" dirty="0">
                <a:latin typeface="微软雅黑" panose="020B0503020204020204" pitchFamily="34" charset="-122"/>
                <a:ea typeface="微软雅黑" panose="020B0503020204020204" pitchFamily="34" charset="-122"/>
                <a:cs typeface="Times New Roman" panose="02020603050405020304" pitchFamily="18" charset="0"/>
              </a:rPr>
              <a:t>它设定参与游戏双方分别为一个</a:t>
            </a:r>
            <a:r>
              <a:rPr lang="zh-CN" altLang="en-US"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生成器</a:t>
            </a:r>
            <a:r>
              <a:rPr lang="en-US" altLang="zh-CN"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Generator</a:t>
            </a:r>
            <a:r>
              <a:rPr lang="en-US" altLang="zh-CN"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b="1" dirty="0">
                <a:latin typeface="微软雅黑" panose="020B0503020204020204" pitchFamily="34" charset="-122"/>
                <a:ea typeface="微软雅黑" panose="020B0503020204020204" pitchFamily="34" charset="-122"/>
                <a:cs typeface="Times New Roman" panose="02020603050405020304" pitchFamily="18" charset="0"/>
              </a:rPr>
              <a:t>和一个</a:t>
            </a:r>
            <a:r>
              <a:rPr lang="zh-CN" altLang="en-US"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判别器</a:t>
            </a:r>
            <a:r>
              <a:rPr lang="en-US" altLang="zh-CN"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Discriminator</a:t>
            </a:r>
            <a:r>
              <a:rPr lang="en-US" altLang="zh-CN"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b="1" dirty="0">
                <a:latin typeface="微软雅黑" panose="020B0503020204020204" pitchFamily="34" charset="-122"/>
                <a:ea typeface="微软雅黑" panose="020B0503020204020204" pitchFamily="34" charset="-122"/>
                <a:cs typeface="Times New Roman" panose="02020603050405020304" pitchFamily="18" charset="0"/>
              </a:rPr>
              <a:t>生成器的目的是尽量去学习真实的数据分布</a:t>
            </a:r>
            <a:r>
              <a:rPr lang="en-US" altLang="zh-CN" b="1"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b="1" dirty="0">
                <a:latin typeface="微软雅黑" panose="020B0503020204020204" pitchFamily="34" charset="-122"/>
                <a:ea typeface="微软雅黑" panose="020B0503020204020204" pitchFamily="34" charset="-122"/>
                <a:cs typeface="Times New Roman" panose="02020603050405020304" pitchFamily="18" charset="0"/>
              </a:rPr>
              <a:t>而判别器的目的是尽量正确判别输入数据是来自真实数据还是来自生成器</a:t>
            </a:r>
            <a:r>
              <a:rPr lang="en-US" altLang="zh-CN" b="1"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b="1" dirty="0">
                <a:latin typeface="微软雅黑" panose="020B0503020204020204" pitchFamily="34" charset="-122"/>
                <a:ea typeface="微软雅黑" panose="020B0503020204020204" pitchFamily="34" charset="-122"/>
                <a:cs typeface="Times New Roman" panose="02020603050405020304" pitchFamily="18" charset="0"/>
              </a:rPr>
              <a:t>为了取得游戏胜利</a:t>
            </a:r>
            <a:r>
              <a:rPr lang="en-US" altLang="zh-CN" b="1"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b="1" dirty="0">
                <a:latin typeface="微软雅黑" panose="020B0503020204020204" pitchFamily="34" charset="-122"/>
                <a:ea typeface="微软雅黑" panose="020B0503020204020204" pitchFamily="34" charset="-122"/>
                <a:cs typeface="Times New Roman" panose="02020603050405020304" pitchFamily="18" charset="0"/>
              </a:rPr>
              <a:t>这两个游戏参与者需要不断优化</a:t>
            </a:r>
            <a:r>
              <a:rPr lang="en-US" altLang="zh-CN" b="1"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b="1" dirty="0">
                <a:latin typeface="微软雅黑" panose="020B0503020204020204" pitchFamily="34" charset="-122"/>
                <a:ea typeface="微软雅黑" panose="020B0503020204020204" pitchFamily="34" charset="-122"/>
                <a:cs typeface="Times New Roman" panose="02020603050405020304" pitchFamily="18" charset="0"/>
              </a:rPr>
              <a:t>各自提高自己的生成能力和判别能力</a:t>
            </a:r>
            <a:r>
              <a:rPr lang="en-US" altLang="zh-CN" b="1"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b="1" dirty="0">
                <a:latin typeface="微软雅黑" panose="020B0503020204020204" pitchFamily="34" charset="-122"/>
                <a:ea typeface="微软雅黑" panose="020B0503020204020204" pitchFamily="34" charset="-122"/>
                <a:cs typeface="Times New Roman" panose="02020603050405020304" pitchFamily="18" charset="0"/>
              </a:rPr>
              <a:t>这个学习优化过程就是寻找二者之间的一个纳什均衡。</a:t>
            </a:r>
          </a:p>
        </p:txBody>
      </p:sp>
      <p:sp>
        <p:nvSpPr>
          <p:cNvPr id="6" name="文本框 5">
            <a:extLst>
              <a:ext uri="{FF2B5EF4-FFF2-40B4-BE49-F238E27FC236}">
                <a16:creationId xmlns:a16="http://schemas.microsoft.com/office/drawing/2014/main" id="{64E1385A-74D6-4C55-8197-E441280A94D0}"/>
              </a:ext>
            </a:extLst>
          </p:cNvPr>
          <p:cNvSpPr txBox="1"/>
          <p:nvPr/>
        </p:nvSpPr>
        <p:spPr>
          <a:xfrm>
            <a:off x="5181601" y="1190305"/>
            <a:ext cx="5711686" cy="1477328"/>
          </a:xfrm>
          <a:prstGeom prst="rect">
            <a:avLst/>
          </a:prstGeom>
          <a:noFill/>
        </p:spPr>
        <p:txBody>
          <a:bodyPr wrap="square" rtlCol="0">
            <a:spAutoFit/>
          </a:bodyPr>
          <a:lstStyle/>
          <a:p>
            <a:pPr marL="285750" indent="-285750">
              <a:buFont typeface="Wingdings" panose="05000000000000000000" pitchFamily="2" charset="2"/>
              <a:buChar char="Ø"/>
            </a:pP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GAN</a:t>
            </a:r>
            <a:r>
              <a:rPr lang="zh-CN" altLang="en-US" b="1" dirty="0">
                <a:latin typeface="微软雅黑" panose="020B0503020204020204" pitchFamily="34" charset="-122"/>
                <a:ea typeface="微软雅黑" panose="020B0503020204020204" pitchFamily="34" charset="-122"/>
                <a:cs typeface="Times New Roman" panose="02020603050405020304" pitchFamily="18" charset="0"/>
              </a:rPr>
              <a:t>的提出：</a:t>
            </a: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GAN</a:t>
            </a:r>
            <a:r>
              <a:rPr lang="zh-CN" altLang="en-US" b="1" dirty="0">
                <a:latin typeface="微软雅黑" panose="020B0503020204020204" pitchFamily="34" charset="-122"/>
                <a:ea typeface="微软雅黑" panose="020B0503020204020204" pitchFamily="34" charset="-122"/>
                <a:cs typeface="Times New Roman" panose="02020603050405020304" pitchFamily="18" charset="0"/>
              </a:rPr>
              <a:t>是</a:t>
            </a: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lan Goodfellow </a:t>
            </a:r>
            <a:r>
              <a:rPr lang="zh-CN" altLang="en-US" b="1" dirty="0">
                <a:latin typeface="微软雅黑" panose="020B0503020204020204" pitchFamily="34" charset="-122"/>
                <a:ea typeface="微软雅黑" panose="020B0503020204020204" pitchFamily="34" charset="-122"/>
                <a:cs typeface="Times New Roman" panose="02020603050405020304" pitchFamily="18" charset="0"/>
              </a:rPr>
              <a:t>在</a:t>
            </a: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2014</a:t>
            </a:r>
            <a:r>
              <a:rPr lang="zh-CN" altLang="en-US" b="1" dirty="0">
                <a:latin typeface="微软雅黑" panose="020B0503020204020204" pitchFamily="34" charset="-122"/>
                <a:ea typeface="微软雅黑" panose="020B0503020204020204" pitchFamily="34" charset="-122"/>
                <a:cs typeface="Times New Roman" panose="02020603050405020304" pitchFamily="18" charset="0"/>
              </a:rPr>
              <a:t>年的经典之作，是非监督深度学习中的代表作。</a:t>
            </a: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GAN</a:t>
            </a:r>
            <a:r>
              <a:rPr lang="zh-CN" altLang="en-US" b="1" dirty="0">
                <a:latin typeface="微软雅黑" panose="020B0503020204020204" pitchFamily="34" charset="-122"/>
                <a:ea typeface="微软雅黑" panose="020B0503020204020204" pitchFamily="34" charset="-122"/>
                <a:cs typeface="Times New Roman" panose="02020603050405020304" pitchFamily="18" charset="0"/>
              </a:rPr>
              <a:t>解决了非监督学习中的著名问题：</a:t>
            </a:r>
            <a:r>
              <a:rPr lang="zh-CN" altLang="en-US"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给定一批样本，训练一个系统，能够生成类似的样本。</a:t>
            </a:r>
            <a:endParaRPr lang="en-US" altLang="zh-CN" b="1" dirty="0">
              <a:latin typeface="微软雅黑" panose="020B0503020204020204" pitchFamily="34" charset="-122"/>
              <a:ea typeface="微软雅黑" panose="020B0503020204020204" pitchFamily="34" charset="-122"/>
              <a:cs typeface="Times New Roman" panose="02020603050405020304" pitchFamily="18" charset="0"/>
            </a:endParaRPr>
          </a:p>
          <a:p>
            <a:endParaRPr lang="zh-CN" altLang="en-US" dirty="0"/>
          </a:p>
        </p:txBody>
      </p:sp>
      <p:pic>
        <p:nvPicPr>
          <p:cNvPr id="11" name="图片 10">
            <a:extLst>
              <a:ext uri="{FF2B5EF4-FFF2-40B4-BE49-F238E27FC236}">
                <a16:creationId xmlns:a16="http://schemas.microsoft.com/office/drawing/2014/main" id="{86BDE2A7-5DC2-4E80-BD93-B4238D4E76D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6981" y="1928969"/>
            <a:ext cx="5064620" cy="3442855"/>
          </a:xfrm>
          <a:prstGeom prst="rect">
            <a:avLst/>
          </a:prstGeom>
        </p:spPr>
      </p:pic>
    </p:spTree>
    <p:extLst>
      <p:ext uri="{BB962C8B-B14F-4D97-AF65-F5344CB8AC3E}">
        <p14:creationId xmlns:p14="http://schemas.microsoft.com/office/powerpoint/2010/main" val="4030876083"/>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文本框 46"/>
          <p:cNvSpPr txBox="1"/>
          <p:nvPr/>
        </p:nvSpPr>
        <p:spPr>
          <a:xfrm>
            <a:off x="1199170" y="310579"/>
            <a:ext cx="2795958" cy="630942"/>
          </a:xfrm>
          <a:prstGeom prst="rect">
            <a:avLst/>
          </a:prstGeom>
          <a:noFill/>
        </p:spPr>
        <p:txBody>
          <a:bodyPr wrap="none" rtlCol="0">
            <a:spAutoFit/>
          </a:bodyPr>
          <a:lstStyle/>
          <a:p>
            <a:pPr defTabSz="914400">
              <a:defRPr/>
            </a:pPr>
            <a:r>
              <a:rPr lang="en-US" altLang="zh-CN" sz="3500" b="1" dirty="0">
                <a:solidFill>
                  <a:srgbClr val="0070C0"/>
                </a:solidFill>
                <a:latin typeface="微软雅黑" panose="020B0503020204020204" pitchFamily="34" charset="-122"/>
                <a:ea typeface="微软雅黑" panose="020B0503020204020204" pitchFamily="34" charset="-122"/>
              </a:rPr>
              <a:t>1.2 </a:t>
            </a:r>
            <a:r>
              <a:rPr lang="zh-CN" altLang="en-US" sz="3500" b="1" dirty="0">
                <a:solidFill>
                  <a:srgbClr val="0070C0"/>
                </a:solidFill>
                <a:latin typeface="微软雅黑" panose="020B0503020204020204" pitchFamily="34" charset="-122"/>
                <a:ea typeface="微软雅黑" panose="020B0503020204020204" pitchFamily="34" charset="-122"/>
              </a:rPr>
              <a:t>对抗网络</a:t>
            </a:r>
            <a:endParaRPr lang="en-US" altLang="zh-CN" sz="3500" b="1" dirty="0">
              <a:solidFill>
                <a:srgbClr val="0070C0"/>
              </a:solidFill>
              <a:latin typeface="微软雅黑" panose="020B0503020204020204" pitchFamily="34" charset="-122"/>
              <a:ea typeface="微软雅黑" panose="020B0503020204020204" pitchFamily="34" charset="-122"/>
            </a:endParaRPr>
          </a:p>
        </p:txBody>
      </p:sp>
      <p:pic>
        <p:nvPicPr>
          <p:cNvPr id="30" name="图片 29"/>
          <p:cNvPicPr>
            <a:picLocks noChangeAspect="1"/>
          </p:cNvPicPr>
          <p:nvPr/>
        </p:nvPicPr>
        <p:blipFill>
          <a:blip r:embed="rId3"/>
          <a:stretch>
            <a:fillRect/>
          </a:stretch>
        </p:blipFill>
        <p:spPr>
          <a:xfrm>
            <a:off x="1524000" y="6683182"/>
            <a:ext cx="1581150" cy="174817"/>
          </a:xfrm>
          <a:prstGeom prst="rect">
            <a:avLst/>
          </a:prstGeom>
        </p:spPr>
      </p:pic>
      <p:sp>
        <p:nvSpPr>
          <p:cNvPr id="41" name="文本框 40">
            <a:extLst>
              <a:ext uri="{FF2B5EF4-FFF2-40B4-BE49-F238E27FC236}">
                <a16:creationId xmlns:a16="http://schemas.microsoft.com/office/drawing/2014/main" id="{5DB14608-A25E-48E1-9404-A9ED851803DF}"/>
              </a:ext>
            </a:extLst>
          </p:cNvPr>
          <p:cNvSpPr txBox="1"/>
          <p:nvPr/>
        </p:nvSpPr>
        <p:spPr>
          <a:xfrm>
            <a:off x="1039906" y="4333272"/>
            <a:ext cx="9663953" cy="2169825"/>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zh-CN" altLang="en-US" b="1" dirty="0">
                <a:latin typeface="微软雅黑" panose="020B0503020204020204" pitchFamily="34" charset="-122"/>
                <a:ea typeface="微软雅黑" panose="020B0503020204020204" pitchFamily="34" charset="-122"/>
              </a:rPr>
              <a:t>生成器</a:t>
            </a: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G</a:t>
            </a:r>
            <a:r>
              <a:rPr lang="zh-CN" altLang="en-US" b="1" dirty="0">
                <a:latin typeface="微软雅黑" panose="020B0503020204020204" pitchFamily="34" charset="-122"/>
                <a:ea typeface="微软雅黑" panose="020B0503020204020204" pitchFamily="34" charset="-122"/>
              </a:rPr>
              <a:t>：通过一个参数化概率生成模型（通常用深度学习神经网络进行参数化）进行概率分布的逆变换采样，得到一个</a:t>
            </a:r>
            <a:r>
              <a:rPr lang="zh-CN" altLang="en-US" b="1" dirty="0">
                <a:solidFill>
                  <a:srgbClr val="FF0000"/>
                </a:solidFill>
                <a:latin typeface="微软雅黑" panose="020B0503020204020204" pitchFamily="34" charset="-122"/>
                <a:ea typeface="微软雅黑" panose="020B0503020204020204" pitchFamily="34" charset="-122"/>
              </a:rPr>
              <a:t>生成</a:t>
            </a:r>
            <a:r>
              <a:rPr lang="zh-CN" altLang="en-US" b="1" dirty="0">
                <a:latin typeface="微软雅黑" panose="020B0503020204020204" pitchFamily="34" charset="-122"/>
                <a:ea typeface="微软雅黑" panose="020B0503020204020204" pitchFamily="34" charset="-122"/>
              </a:rPr>
              <a:t>的概率分布。</a:t>
            </a:r>
            <a:endParaRPr lang="en-US" altLang="zh-CN" b="1"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Ø"/>
            </a:pPr>
            <a:r>
              <a:rPr lang="zh-CN" altLang="en-US" b="1" dirty="0">
                <a:latin typeface="微软雅黑" panose="020B0503020204020204" pitchFamily="34" charset="-122"/>
                <a:ea typeface="微软雅黑" panose="020B0503020204020204" pitchFamily="34" charset="-122"/>
              </a:rPr>
              <a:t>判别器</a:t>
            </a: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D</a:t>
            </a:r>
            <a:r>
              <a:rPr lang="zh-CN" altLang="en-US" b="1" dirty="0">
                <a:latin typeface="微软雅黑" panose="020B0503020204020204" pitchFamily="34" charset="-122"/>
                <a:ea typeface="微软雅黑" panose="020B0503020204020204" pitchFamily="34" charset="-122"/>
              </a:rPr>
              <a:t>：给定样本，</a:t>
            </a:r>
            <a:r>
              <a:rPr lang="zh-CN" altLang="en-US" b="1" dirty="0">
                <a:solidFill>
                  <a:srgbClr val="FF0000"/>
                </a:solidFill>
                <a:latin typeface="微软雅黑" panose="020B0503020204020204" pitchFamily="34" charset="-122"/>
                <a:ea typeface="微软雅黑" panose="020B0503020204020204" pitchFamily="34" charset="-122"/>
              </a:rPr>
              <a:t>判断</a:t>
            </a:r>
            <a:r>
              <a:rPr lang="zh-CN" altLang="en-US" b="1" dirty="0">
                <a:latin typeface="微软雅黑" panose="020B0503020204020204" pitchFamily="34" charset="-122"/>
                <a:ea typeface="微软雅黑" panose="020B0503020204020204" pitchFamily="34" charset="-122"/>
              </a:rPr>
              <a:t>这个样本来自真实数据还是伪造数据。</a:t>
            </a:r>
            <a:endParaRPr lang="en-US" altLang="zh-CN" b="1"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Ø"/>
            </a:pPr>
            <a:r>
              <a:rPr lang="zh-CN" altLang="en-US" b="1" dirty="0">
                <a:latin typeface="微软雅黑" panose="020B0503020204020204" pitchFamily="34" charset="-122"/>
                <a:ea typeface="微软雅黑" panose="020B0503020204020204" pitchFamily="34" charset="-122"/>
              </a:rPr>
              <a:t>平衡状态：当最终</a:t>
            </a: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D</a:t>
            </a:r>
            <a:r>
              <a:rPr lang="zh-CN" altLang="en-US" b="1" dirty="0">
                <a:latin typeface="微软雅黑" panose="020B0503020204020204" pitchFamily="34" charset="-122"/>
                <a:ea typeface="微软雅黑" panose="020B0503020204020204" pitchFamily="34" charset="-122"/>
              </a:rPr>
              <a:t>的判别能力提升到一定程度</a:t>
            </a:r>
            <a:r>
              <a:rPr lang="en-US" altLang="zh-CN" b="1" dirty="0">
                <a:latin typeface="微软雅黑" panose="020B0503020204020204" pitchFamily="34" charset="-122"/>
                <a:ea typeface="微软雅黑" panose="020B0503020204020204" pitchFamily="34" charset="-122"/>
              </a:rPr>
              <a:t>,</a:t>
            </a:r>
            <a:r>
              <a:rPr lang="zh-CN" altLang="en-US" b="1" dirty="0">
                <a:latin typeface="微软雅黑" panose="020B0503020204020204" pitchFamily="34" charset="-122"/>
                <a:ea typeface="微软雅黑" panose="020B0503020204020204" pitchFamily="34" charset="-122"/>
              </a:rPr>
              <a:t>并且</a:t>
            </a:r>
            <a:r>
              <a:rPr lang="zh-CN" altLang="en-US" b="1" dirty="0">
                <a:solidFill>
                  <a:srgbClr val="FF0000"/>
                </a:solidFill>
                <a:latin typeface="微软雅黑" panose="020B0503020204020204" pitchFamily="34" charset="-122"/>
                <a:ea typeface="微软雅黑" panose="020B0503020204020204" pitchFamily="34" charset="-122"/>
              </a:rPr>
              <a:t>无法正确判别</a:t>
            </a:r>
            <a:r>
              <a:rPr lang="zh-CN" altLang="en-US" b="1" dirty="0">
                <a:latin typeface="微软雅黑" panose="020B0503020204020204" pitchFamily="34" charset="-122"/>
                <a:ea typeface="微软雅黑" panose="020B0503020204020204" pitchFamily="34" charset="-122"/>
              </a:rPr>
              <a:t>数据来源时</a:t>
            </a:r>
            <a:r>
              <a:rPr lang="en-US" altLang="zh-CN" b="1" dirty="0">
                <a:latin typeface="微软雅黑" panose="020B0503020204020204" pitchFamily="34" charset="-122"/>
                <a:ea typeface="微软雅黑" panose="020B0503020204020204" pitchFamily="34" charset="-122"/>
              </a:rPr>
              <a:t>,</a:t>
            </a:r>
            <a:r>
              <a:rPr lang="zh-CN" altLang="en-US" b="1" dirty="0">
                <a:latin typeface="微软雅黑" panose="020B0503020204020204" pitchFamily="34" charset="-122"/>
                <a:ea typeface="微软雅黑" panose="020B0503020204020204" pitchFamily="34" charset="-122"/>
              </a:rPr>
              <a:t>可以认为这个生成器</a:t>
            </a: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G</a:t>
            </a:r>
            <a:r>
              <a:rPr lang="zh-CN" altLang="en-US" b="1" dirty="0">
                <a:latin typeface="微软雅黑" panose="020B0503020204020204" pitchFamily="34" charset="-122"/>
                <a:ea typeface="微软雅黑" panose="020B0503020204020204" pitchFamily="34" charset="-122"/>
              </a:rPr>
              <a:t>已经学到了真实数据的分布。</a:t>
            </a:r>
          </a:p>
        </p:txBody>
      </p:sp>
      <p:pic>
        <p:nvPicPr>
          <p:cNvPr id="19" name="图片 18">
            <a:extLst>
              <a:ext uri="{FF2B5EF4-FFF2-40B4-BE49-F238E27FC236}">
                <a16:creationId xmlns:a16="http://schemas.microsoft.com/office/drawing/2014/main" id="{5C7034D1-BC12-4E72-8059-19948E02BBE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59859" y="868540"/>
            <a:ext cx="7624045" cy="3537714"/>
          </a:xfrm>
          <a:prstGeom prst="rect">
            <a:avLst/>
          </a:prstGeom>
        </p:spPr>
      </p:pic>
    </p:spTree>
    <p:extLst>
      <p:ext uri="{BB962C8B-B14F-4D97-AF65-F5344CB8AC3E}">
        <p14:creationId xmlns:p14="http://schemas.microsoft.com/office/powerpoint/2010/main" val="1669780594"/>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文本框 46"/>
          <p:cNvSpPr txBox="1"/>
          <p:nvPr/>
        </p:nvSpPr>
        <p:spPr>
          <a:xfrm>
            <a:off x="1199170" y="310579"/>
            <a:ext cx="4721164" cy="630942"/>
          </a:xfrm>
          <a:prstGeom prst="rect">
            <a:avLst/>
          </a:prstGeom>
          <a:noFill/>
        </p:spPr>
        <p:txBody>
          <a:bodyPr wrap="none" rtlCol="0">
            <a:spAutoFit/>
          </a:bodyPr>
          <a:lstStyle/>
          <a:p>
            <a:pPr defTabSz="914400">
              <a:defRPr/>
            </a:pPr>
            <a:r>
              <a:rPr lang="en-US" altLang="zh-CN" sz="3500" b="1" dirty="0">
                <a:solidFill>
                  <a:srgbClr val="0070C0"/>
                </a:solidFill>
                <a:latin typeface="微软雅黑" panose="020B0503020204020204" pitchFamily="34" charset="-122"/>
                <a:ea typeface="微软雅黑" panose="020B0503020204020204" pitchFamily="34" charset="-122"/>
              </a:rPr>
              <a:t>1.3 </a:t>
            </a:r>
            <a:r>
              <a:rPr lang="en-US" altLang="zh-CN" sz="28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GAN</a:t>
            </a:r>
            <a:r>
              <a:rPr lang="zh-CN" altLang="en-US" sz="2800" b="1" dirty="0">
                <a:solidFill>
                  <a:srgbClr val="0070C0"/>
                </a:solidFill>
                <a:latin typeface="微软雅黑" panose="020B0503020204020204" pitchFamily="34" charset="-122"/>
                <a:ea typeface="微软雅黑" panose="020B0503020204020204" pitchFamily="34" charset="-122"/>
              </a:rPr>
              <a:t>中的一些重要概念</a:t>
            </a:r>
            <a:endParaRPr lang="en-US" altLang="zh-CN" sz="2800" b="1" dirty="0">
              <a:solidFill>
                <a:srgbClr val="0070C0"/>
              </a:solidFill>
              <a:latin typeface="微软雅黑" panose="020B0503020204020204" pitchFamily="34" charset="-122"/>
              <a:ea typeface="微软雅黑" panose="020B0503020204020204" pitchFamily="34" charset="-122"/>
            </a:endParaRPr>
          </a:p>
        </p:txBody>
      </p:sp>
      <p:pic>
        <p:nvPicPr>
          <p:cNvPr id="30" name="图片 29"/>
          <p:cNvPicPr>
            <a:picLocks noChangeAspect="1"/>
          </p:cNvPicPr>
          <p:nvPr/>
        </p:nvPicPr>
        <p:blipFill>
          <a:blip r:embed="rId3"/>
          <a:stretch>
            <a:fillRect/>
          </a:stretch>
        </p:blipFill>
        <p:spPr>
          <a:xfrm>
            <a:off x="1524000" y="6683182"/>
            <a:ext cx="1581150" cy="174817"/>
          </a:xfrm>
          <a:prstGeom prst="rect">
            <a:avLst/>
          </a:prstGeom>
        </p:spPr>
      </p:pic>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D79ADC50-F904-464B-9333-7FD46C7A603F}"/>
                  </a:ext>
                </a:extLst>
              </p:cNvPr>
              <p:cNvSpPr txBox="1"/>
              <p:nvPr/>
            </p:nvSpPr>
            <p:spPr>
              <a:xfrm>
                <a:off x="450573" y="1067724"/>
                <a:ext cx="11211340" cy="923330"/>
              </a:xfrm>
              <a:prstGeom prst="rect">
                <a:avLst/>
              </a:prstGeom>
              <a:noFill/>
            </p:spPr>
            <p:txBody>
              <a:bodyPr wrap="square" rtlCol="0">
                <a:spAutoFit/>
              </a:bodyPr>
              <a:lstStyle/>
              <a:p>
                <a:pPr marL="285750" indent="-285750">
                  <a:buFont typeface="Wingdings" panose="05000000000000000000" pitchFamily="2" charset="2"/>
                  <a:buChar char="Ø"/>
                </a:pPr>
                <a:r>
                  <a:rPr lang="zh-CN" altLang="en-US" b="1" dirty="0">
                    <a:latin typeface="微软雅黑" panose="020B0503020204020204" pitchFamily="34" charset="-122"/>
                    <a:ea typeface="微软雅黑" panose="020B0503020204020204" pitchFamily="34" charset="-122"/>
                  </a:rPr>
                  <a:t>信息熵：信息熵这个词是香农从热力学中借用过来的。热力学中的热熵是表示分子状态混乱程度的物理量。香农用信息熵的概念来描述信源的不确定度，</a:t>
                </a:r>
                <a:r>
                  <a:rPr lang="zh-CN" altLang="en-US" b="1" dirty="0">
                    <a:solidFill>
                      <a:srgbClr val="FF0000"/>
                    </a:solidFill>
                    <a:latin typeface="微软雅黑" panose="020B0503020204020204" pitchFamily="34" charset="-122"/>
                    <a:ea typeface="微软雅黑" panose="020B0503020204020204" pitchFamily="34" charset="-122"/>
                  </a:rPr>
                  <a:t>解决了对信息的量化度量问题。</a:t>
                </a:r>
                <a:endParaRPr lang="en-US" altLang="zh-CN" b="1" dirty="0">
                  <a:solidFill>
                    <a:srgbClr val="FF0000"/>
                  </a:solidFill>
                  <a:latin typeface="微软雅黑" panose="020B0503020204020204" pitchFamily="34" charset="-122"/>
                  <a:ea typeface="微软雅黑" panose="020B0503020204020204" pitchFamily="34" charset="-122"/>
                </a:endParaRPr>
              </a:p>
              <a:p>
                <a:r>
                  <a:rPr lang="en-US" altLang="zh-CN" b="1" dirty="0">
                    <a:solidFill>
                      <a:schemeClr val="tx1"/>
                    </a:solidFill>
                    <a:latin typeface="微软雅黑" panose="020B0503020204020204" pitchFamily="34" charset="-122"/>
                    <a:ea typeface="微软雅黑" panose="020B0503020204020204" pitchFamily="34" charset="-122"/>
                  </a:rPr>
                  <a:t>    </a:t>
                </a:r>
                <a:r>
                  <a:rPr lang="zh-CN" altLang="en-US" b="1" dirty="0">
                    <a:solidFill>
                      <a:schemeClr val="tx1"/>
                    </a:solidFill>
                    <a:latin typeface="微软雅黑" panose="020B0503020204020204" pitchFamily="34" charset="-122"/>
                    <a:ea typeface="微软雅黑" panose="020B0503020204020204" pitchFamily="34" charset="-122"/>
                  </a:rPr>
                  <a:t>信源的平均不确定性应当为单个符号不确定性</a:t>
                </a:r>
                <a14:m>
                  <m:oMath xmlns:m="http://schemas.openxmlformats.org/officeDocument/2006/math">
                    <m:r>
                      <a:rPr lang="en-US" altLang="zh-CN" b="1" i="1" smtClean="0">
                        <a:solidFill>
                          <a:schemeClr val="tx1"/>
                        </a:solidFill>
                        <a:latin typeface="Cambria Math" panose="02040503050406030204" pitchFamily="18" charset="0"/>
                      </a:rPr>
                      <m:t>−</m:t>
                    </m:r>
                    <m:func>
                      <m:funcPr>
                        <m:ctrlPr>
                          <a:rPr lang="en-US" altLang="zh-CN" b="1" i="1">
                            <a:solidFill>
                              <a:schemeClr val="tx1"/>
                            </a:solidFill>
                            <a:latin typeface="Cambria Math" panose="02040503050406030204" pitchFamily="18" charset="0"/>
                          </a:rPr>
                        </m:ctrlPr>
                      </m:funcPr>
                      <m:fName>
                        <m:r>
                          <a:rPr lang="en-US" altLang="zh-CN" b="1" i="1">
                            <a:solidFill>
                              <a:schemeClr val="tx1"/>
                            </a:solidFill>
                            <a:latin typeface="Cambria Math" panose="02040503050406030204" pitchFamily="18" charset="0"/>
                          </a:rPr>
                          <m:t>𝒍𝒐𝒈</m:t>
                        </m:r>
                      </m:fName>
                      <m:e>
                        <m:sSub>
                          <m:sSubPr>
                            <m:ctrlPr>
                              <a:rPr lang="en-US" altLang="zh-CN" b="1" i="1">
                                <a:solidFill>
                                  <a:schemeClr val="tx1"/>
                                </a:solidFill>
                                <a:latin typeface="Cambria Math" panose="02040503050406030204" pitchFamily="18" charset="0"/>
                              </a:rPr>
                            </m:ctrlPr>
                          </m:sSubPr>
                          <m:e>
                            <m:r>
                              <a:rPr lang="en-US" altLang="zh-CN" b="1" i="1">
                                <a:solidFill>
                                  <a:schemeClr val="tx1"/>
                                </a:solidFill>
                                <a:latin typeface="Cambria Math" panose="02040503050406030204" pitchFamily="18" charset="0"/>
                              </a:rPr>
                              <m:t>𝑷</m:t>
                            </m:r>
                          </m:e>
                          <m:sub>
                            <m:r>
                              <a:rPr lang="en-US" altLang="zh-CN" b="1" i="1">
                                <a:solidFill>
                                  <a:schemeClr val="tx1"/>
                                </a:solidFill>
                                <a:latin typeface="Cambria Math" panose="02040503050406030204" pitchFamily="18" charset="0"/>
                              </a:rPr>
                              <m:t>𝒊</m:t>
                            </m:r>
                          </m:sub>
                        </m:sSub>
                      </m:e>
                    </m:func>
                  </m:oMath>
                </a14:m>
                <a:r>
                  <a:rPr lang="zh-CN" altLang="en-US" b="1" dirty="0">
                    <a:solidFill>
                      <a:schemeClr val="tx1"/>
                    </a:solidFill>
                    <a:latin typeface="微软雅黑" panose="020B0503020204020204" pitchFamily="34" charset="-122"/>
                    <a:ea typeface="微软雅黑" panose="020B0503020204020204" pitchFamily="34" charset="-122"/>
                  </a:rPr>
                  <a:t>的统计平均值</a:t>
                </a:r>
                <a:r>
                  <a:rPr lang="zh-CN" altLang="en-US"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E</a:t>
                </a:r>
                <a:r>
                  <a:rPr lang="zh-CN" altLang="en-US"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a:t>
                </a:r>
                <a:endParaRPr lang="zh-CN" altLang="en-US" b="1" dirty="0">
                  <a:solidFill>
                    <a:schemeClr val="tx1"/>
                  </a:solidFill>
                  <a:latin typeface="微软雅黑" panose="020B0503020204020204" pitchFamily="34" charset="-122"/>
                  <a:ea typeface="微软雅黑" panose="020B0503020204020204" pitchFamily="34" charset="-122"/>
                </a:endParaRPr>
              </a:p>
            </p:txBody>
          </p:sp>
        </mc:Choice>
        <mc:Fallback xmlns="">
          <p:sp>
            <p:nvSpPr>
              <p:cNvPr id="4" name="文本框 3">
                <a:extLst>
                  <a:ext uri="{FF2B5EF4-FFF2-40B4-BE49-F238E27FC236}">
                    <a16:creationId xmlns:a16="http://schemas.microsoft.com/office/drawing/2014/main" id="{D79ADC50-F904-464B-9333-7FD46C7A603F}"/>
                  </a:ext>
                </a:extLst>
              </p:cNvPr>
              <p:cNvSpPr txBox="1">
                <a:spLocks noRot="1" noChangeAspect="1" noMove="1" noResize="1" noEditPoints="1" noAdjustHandles="1" noChangeArrowheads="1" noChangeShapeType="1" noTextEdit="1"/>
              </p:cNvSpPr>
              <p:nvPr/>
            </p:nvSpPr>
            <p:spPr>
              <a:xfrm>
                <a:off x="450573" y="1067724"/>
                <a:ext cx="11211340" cy="923330"/>
              </a:xfrm>
              <a:prstGeom prst="rect">
                <a:avLst/>
              </a:prstGeom>
              <a:blipFill>
                <a:blip r:embed="rId4"/>
                <a:stretch>
                  <a:fillRect l="-381" t="-3289" r="-435" b="-9211"/>
                </a:stretch>
              </a:blipFill>
            </p:spPr>
            <p:txBody>
              <a:bodyPr/>
              <a:lstStyle/>
              <a:p>
                <a:r>
                  <a:rPr lang="zh-CN" altLang="en-US">
                    <a:noFill/>
                  </a:rPr>
                  <a:t> </a:t>
                </a:r>
              </a:p>
            </p:txBody>
          </p:sp>
        </mc:Fallback>
      </mc:AlternateContent>
      <p:sp>
        <p:nvSpPr>
          <p:cNvPr id="8" name="文本框 7">
            <a:extLst>
              <a:ext uri="{FF2B5EF4-FFF2-40B4-BE49-F238E27FC236}">
                <a16:creationId xmlns:a16="http://schemas.microsoft.com/office/drawing/2014/main" id="{D8A3751C-A9AF-428F-A33D-EE1AE21E6877}"/>
              </a:ext>
            </a:extLst>
          </p:cNvPr>
          <p:cNvSpPr txBox="1"/>
          <p:nvPr/>
        </p:nvSpPr>
        <p:spPr>
          <a:xfrm>
            <a:off x="450573" y="2710110"/>
            <a:ext cx="7474226" cy="646331"/>
          </a:xfrm>
          <a:prstGeom prst="rect">
            <a:avLst/>
          </a:prstGeom>
          <a:noFill/>
        </p:spPr>
        <p:txBody>
          <a:bodyPr wrap="square" rtlCol="0">
            <a:spAutoFit/>
          </a:bodyPr>
          <a:lstStyle/>
          <a:p>
            <a:pPr marL="285750" indent="-285750">
              <a:buFont typeface="Wingdings" panose="05000000000000000000" pitchFamily="2" charset="2"/>
              <a:buChar char="Ø"/>
            </a:pPr>
            <a:r>
              <a:rPr lang="zh-CN" altLang="en-US" b="1" dirty="0">
                <a:latin typeface="微软雅黑" panose="020B0503020204020204" pitchFamily="34" charset="-122"/>
                <a:ea typeface="微软雅黑" panose="020B0503020204020204" pitchFamily="34" charset="-122"/>
              </a:rPr>
              <a:t>交叉熵：主要用于</a:t>
            </a:r>
            <a:r>
              <a:rPr lang="zh-CN" altLang="en-US" b="1" dirty="0">
                <a:solidFill>
                  <a:srgbClr val="FF0000"/>
                </a:solidFill>
                <a:latin typeface="微软雅黑" panose="020B0503020204020204" pitchFamily="34" charset="-122"/>
                <a:ea typeface="微软雅黑" panose="020B0503020204020204" pitchFamily="34" charset="-122"/>
              </a:rPr>
              <a:t>度量两个概率分布间的差异性信息</a:t>
            </a:r>
            <a:r>
              <a:rPr lang="zh-CN" altLang="en-US" b="1" dirty="0">
                <a:latin typeface="微软雅黑" panose="020B0503020204020204" pitchFamily="34" charset="-122"/>
                <a:ea typeface="微软雅黑" panose="020B0503020204020204" pitchFamily="34" charset="-122"/>
              </a:rPr>
              <a:t>，若采用错误的分布</a:t>
            </a: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q</a:t>
            </a:r>
            <a:r>
              <a:rPr lang="zh-CN" altLang="en-US" b="1" dirty="0">
                <a:latin typeface="微软雅黑" panose="020B0503020204020204" pitchFamily="34" charset="-122"/>
                <a:ea typeface="微软雅黑" panose="020B0503020204020204" pitchFamily="34" charset="-122"/>
              </a:rPr>
              <a:t>来表示来自真实分布</a:t>
            </a: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p</a:t>
            </a:r>
            <a:r>
              <a:rPr lang="zh-CN" altLang="en-US" b="1" dirty="0">
                <a:latin typeface="微软雅黑" panose="020B0503020204020204" pitchFamily="34" charset="-122"/>
                <a:ea typeface="微软雅黑" panose="020B0503020204020204" pitchFamily="34" charset="-122"/>
              </a:rPr>
              <a:t>的平均编码长度，则有：</a:t>
            </a:r>
          </a:p>
        </p:txBody>
      </p:sp>
      <p:sp>
        <p:nvSpPr>
          <p:cNvPr id="9" name="文本框 8">
            <a:extLst>
              <a:ext uri="{FF2B5EF4-FFF2-40B4-BE49-F238E27FC236}">
                <a16:creationId xmlns:a16="http://schemas.microsoft.com/office/drawing/2014/main" id="{388425D6-84DE-4F4A-8166-6FF81985B4AC}"/>
              </a:ext>
            </a:extLst>
          </p:cNvPr>
          <p:cNvSpPr txBox="1"/>
          <p:nvPr/>
        </p:nvSpPr>
        <p:spPr>
          <a:xfrm>
            <a:off x="450572" y="3930915"/>
            <a:ext cx="8415131" cy="369332"/>
          </a:xfrm>
          <a:prstGeom prst="rect">
            <a:avLst/>
          </a:prstGeom>
          <a:noFill/>
        </p:spPr>
        <p:txBody>
          <a:bodyPr wrap="square" rtlCol="0">
            <a:spAutoFit/>
          </a:bodyPr>
          <a:lstStyle/>
          <a:p>
            <a:pPr marL="285750" indent="-285750">
              <a:buFont typeface="Wingdings" panose="05000000000000000000" pitchFamily="2" charset="2"/>
              <a:buChar char="Ø"/>
            </a:pP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KL</a:t>
            </a:r>
            <a:r>
              <a:rPr lang="zh-CN" altLang="en-US" b="1" dirty="0">
                <a:latin typeface="微软雅黑" panose="020B0503020204020204" pitchFamily="34" charset="-122"/>
                <a:ea typeface="微软雅黑" panose="020B0503020204020204" pitchFamily="34" charset="-122"/>
              </a:rPr>
              <a:t>散度：又称相对熵，是</a:t>
            </a:r>
            <a:r>
              <a:rPr lang="zh-CN" altLang="en-US" b="1" dirty="0">
                <a:solidFill>
                  <a:srgbClr val="FF0000"/>
                </a:solidFill>
                <a:latin typeface="微软雅黑" panose="020B0503020204020204" pitchFamily="34" charset="-122"/>
                <a:ea typeface="微软雅黑" panose="020B0503020204020204" pitchFamily="34" charset="-122"/>
              </a:rPr>
              <a:t>描述两个概率分布</a:t>
            </a:r>
            <a:r>
              <a:rPr lang="en-US" altLang="zh-CN"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P</a:t>
            </a:r>
            <a:r>
              <a:rPr lang="zh-CN" altLang="en-US" b="1" dirty="0">
                <a:solidFill>
                  <a:srgbClr val="FF0000"/>
                </a:solidFill>
                <a:latin typeface="微软雅黑" panose="020B0503020204020204" pitchFamily="34" charset="-122"/>
                <a:ea typeface="微软雅黑" panose="020B0503020204020204" pitchFamily="34" charset="-122"/>
              </a:rPr>
              <a:t>和</a:t>
            </a:r>
            <a:r>
              <a:rPr lang="en-US" altLang="zh-CN"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Q</a:t>
            </a:r>
            <a:r>
              <a:rPr lang="zh-CN" altLang="en-US" b="1" dirty="0">
                <a:solidFill>
                  <a:srgbClr val="FF0000"/>
                </a:solidFill>
                <a:latin typeface="微软雅黑" panose="020B0503020204020204" pitchFamily="34" charset="-122"/>
                <a:ea typeface="微软雅黑" panose="020B0503020204020204" pitchFamily="34" charset="-122"/>
              </a:rPr>
              <a:t>差异的一种方法</a:t>
            </a:r>
            <a:r>
              <a:rPr lang="zh-CN" altLang="en-US" b="1" dirty="0">
                <a:latin typeface="微软雅黑" panose="020B0503020204020204" pitchFamily="34" charset="-122"/>
                <a:ea typeface="微软雅黑" panose="020B0503020204020204" pitchFamily="34" charset="-122"/>
              </a:rPr>
              <a:t>。</a:t>
            </a:r>
            <a:endParaRPr lang="en-US" altLang="zh-CN" b="1" dirty="0">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EF1DDA54-7D5E-4D30-B3E0-6938E4F9B837}"/>
                  </a:ext>
                </a:extLst>
              </p:cNvPr>
              <p:cNvSpPr txBox="1"/>
              <p:nvPr/>
            </p:nvSpPr>
            <p:spPr>
              <a:xfrm>
                <a:off x="1623238" y="4373157"/>
                <a:ext cx="7242465" cy="81887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1" i="1">
                          <a:latin typeface="Cambria Math" panose="02040503050406030204" pitchFamily="18" charset="0"/>
                          <a:ea typeface="微软雅黑" panose="020B0503020204020204" pitchFamily="34" charset="-122"/>
                        </a:rPr>
                        <m:t>𝑫</m:t>
                      </m:r>
                      <m:r>
                        <a:rPr lang="en-US" altLang="zh-CN" b="1" i="1">
                          <a:latin typeface="Cambria Math" panose="02040503050406030204" pitchFamily="18" charset="0"/>
                          <a:ea typeface="微软雅黑" panose="020B0503020204020204" pitchFamily="34" charset="-122"/>
                        </a:rPr>
                        <m:t>(</m:t>
                      </m:r>
                      <m:r>
                        <a:rPr lang="en-US" altLang="zh-CN" b="1" i="1">
                          <a:latin typeface="Cambria Math" panose="02040503050406030204" pitchFamily="18" charset="0"/>
                          <a:ea typeface="微软雅黑" panose="020B0503020204020204" pitchFamily="34" charset="-122"/>
                        </a:rPr>
                        <m:t>𝑷</m:t>
                      </m:r>
                      <m:r>
                        <a:rPr lang="en-US" altLang="zh-CN" b="1" i="1">
                          <a:latin typeface="Cambria Math" panose="02040503050406030204" pitchFamily="18" charset="0"/>
                          <a:ea typeface="微软雅黑" panose="020B0503020204020204" pitchFamily="34" charset="-122"/>
                        </a:rPr>
                        <m:t>||</m:t>
                      </m:r>
                      <m:r>
                        <a:rPr lang="en-US" altLang="zh-CN" b="1" i="1">
                          <a:latin typeface="Cambria Math" panose="02040503050406030204" pitchFamily="18" charset="0"/>
                          <a:ea typeface="微软雅黑" panose="020B0503020204020204" pitchFamily="34" charset="-122"/>
                        </a:rPr>
                        <m:t>𝑸</m:t>
                      </m:r>
                      <m:r>
                        <a:rPr lang="en-US" altLang="zh-CN" b="1" i="1">
                          <a:latin typeface="Cambria Math" panose="02040503050406030204" pitchFamily="18" charset="0"/>
                          <a:ea typeface="微软雅黑" panose="020B0503020204020204" pitchFamily="34" charset="-122"/>
                        </a:rPr>
                        <m:t>)= </m:t>
                      </m:r>
                      <m:nary>
                        <m:naryPr>
                          <m:chr m:val="∑"/>
                          <m:subHide m:val="on"/>
                          <m:supHide m:val="on"/>
                          <m:ctrlPr>
                            <a:rPr lang="en-US" altLang="zh-CN" b="1" i="1">
                              <a:latin typeface="Cambria Math" panose="02040503050406030204" pitchFamily="18" charset="0"/>
                              <a:ea typeface="微软雅黑" panose="020B0503020204020204" pitchFamily="34" charset="-122"/>
                            </a:rPr>
                          </m:ctrlPr>
                        </m:naryPr>
                        <m:sub/>
                        <m:sup/>
                        <m:e>
                          <m:r>
                            <a:rPr lang="en-US" altLang="zh-CN" b="1" i="1">
                              <a:latin typeface="Cambria Math" panose="02040503050406030204" pitchFamily="18" charset="0"/>
                              <a:ea typeface="微软雅黑" panose="020B0503020204020204" pitchFamily="34" charset="-122"/>
                            </a:rPr>
                            <m:t>𝑷</m:t>
                          </m:r>
                          <m:d>
                            <m:dPr>
                              <m:ctrlPr>
                                <a:rPr lang="en-US" altLang="zh-CN" b="1" i="1">
                                  <a:latin typeface="Cambria Math" panose="02040503050406030204" pitchFamily="18" charset="0"/>
                                  <a:ea typeface="微软雅黑" panose="020B0503020204020204" pitchFamily="34" charset="-122"/>
                                </a:rPr>
                              </m:ctrlPr>
                            </m:dPr>
                            <m:e>
                              <m:r>
                                <a:rPr lang="en-US" altLang="zh-CN" b="1" i="1">
                                  <a:latin typeface="Cambria Math" panose="02040503050406030204" pitchFamily="18" charset="0"/>
                                  <a:ea typeface="微软雅黑" panose="020B0503020204020204" pitchFamily="34" charset="-122"/>
                                </a:rPr>
                                <m:t>𝒊</m:t>
                              </m:r>
                            </m:e>
                          </m:d>
                          <m:func>
                            <m:funcPr>
                              <m:ctrlPr>
                                <a:rPr lang="en-US" altLang="zh-CN" b="1" i="1">
                                  <a:latin typeface="Cambria Math" panose="02040503050406030204" pitchFamily="18" charset="0"/>
                                  <a:ea typeface="微软雅黑" panose="020B0503020204020204" pitchFamily="34" charset="-122"/>
                                </a:rPr>
                              </m:ctrlPr>
                            </m:funcPr>
                            <m:fName>
                              <m:r>
                                <m:rPr>
                                  <m:sty m:val="p"/>
                                </m:rPr>
                                <a:rPr lang="en-US" altLang="zh-CN">
                                  <a:latin typeface="Cambria Math" panose="02040503050406030204" pitchFamily="18" charset="0"/>
                                  <a:ea typeface="微软雅黑" panose="020B0503020204020204" pitchFamily="34" charset="-122"/>
                                </a:rPr>
                                <m:t>log</m:t>
                              </m:r>
                            </m:fName>
                            <m:e>
                              <m:f>
                                <m:fPr>
                                  <m:ctrlPr>
                                    <a:rPr lang="en-US" altLang="zh-CN" i="1">
                                      <a:latin typeface="Cambria Math" panose="02040503050406030204" pitchFamily="18" charset="0"/>
                                      <a:ea typeface="微软雅黑" panose="020B0503020204020204" pitchFamily="34" charset="-122"/>
                                    </a:rPr>
                                  </m:ctrlPr>
                                </m:fPr>
                                <m:num>
                                  <m:r>
                                    <a:rPr lang="en-US" altLang="zh-CN" i="1">
                                      <a:latin typeface="Cambria Math" panose="02040503050406030204" pitchFamily="18" charset="0"/>
                                      <a:ea typeface="微软雅黑" panose="020B0503020204020204" pitchFamily="34" charset="-122"/>
                                    </a:rPr>
                                    <m:t>𝑃</m:t>
                                  </m:r>
                                  <m:d>
                                    <m:dPr>
                                      <m:ctrlPr>
                                        <a:rPr lang="en-US" altLang="zh-CN" i="1">
                                          <a:latin typeface="Cambria Math" panose="02040503050406030204" pitchFamily="18" charset="0"/>
                                          <a:ea typeface="微软雅黑" panose="020B0503020204020204" pitchFamily="34" charset="-122"/>
                                        </a:rPr>
                                      </m:ctrlPr>
                                    </m:dPr>
                                    <m:e>
                                      <m:r>
                                        <a:rPr lang="en-US" altLang="zh-CN" i="1">
                                          <a:latin typeface="Cambria Math" panose="02040503050406030204" pitchFamily="18" charset="0"/>
                                          <a:ea typeface="微软雅黑" panose="020B0503020204020204" pitchFamily="34" charset="-122"/>
                                        </a:rPr>
                                        <m:t>𝑖</m:t>
                                      </m:r>
                                    </m:e>
                                  </m:d>
                                </m:num>
                                <m:den>
                                  <m:r>
                                    <a:rPr lang="en-US" altLang="zh-CN" i="1">
                                      <a:latin typeface="Cambria Math" panose="02040503050406030204" pitchFamily="18" charset="0"/>
                                      <a:ea typeface="微软雅黑" panose="020B0503020204020204" pitchFamily="34" charset="-122"/>
                                    </a:rPr>
                                    <m:t>𝑄</m:t>
                                  </m:r>
                                  <m:d>
                                    <m:dPr>
                                      <m:ctrlPr>
                                        <a:rPr lang="en-US" altLang="zh-CN" i="1">
                                          <a:latin typeface="Cambria Math" panose="02040503050406030204" pitchFamily="18" charset="0"/>
                                          <a:ea typeface="微软雅黑" panose="020B0503020204020204" pitchFamily="34" charset="-122"/>
                                        </a:rPr>
                                      </m:ctrlPr>
                                    </m:dPr>
                                    <m:e>
                                      <m:r>
                                        <a:rPr lang="en-US" altLang="zh-CN" i="1">
                                          <a:latin typeface="Cambria Math" panose="02040503050406030204" pitchFamily="18" charset="0"/>
                                          <a:ea typeface="微软雅黑" panose="020B0503020204020204" pitchFamily="34" charset="-122"/>
                                        </a:rPr>
                                        <m:t>𝑖</m:t>
                                      </m:r>
                                    </m:e>
                                  </m:d>
                                </m:den>
                              </m:f>
                            </m:e>
                          </m:func>
                        </m:e>
                      </m:nary>
                      <m:r>
                        <a:rPr lang="en-US" altLang="zh-CN" b="1" i="1">
                          <a:latin typeface="Cambria Math" panose="02040503050406030204" pitchFamily="18" charset="0"/>
                          <a:ea typeface="微软雅黑" panose="020B0503020204020204" pitchFamily="34" charset="-122"/>
                        </a:rPr>
                        <m:t>                   </m:t>
                      </m:r>
                      <m:r>
                        <a:rPr lang="en-US" altLang="zh-CN" b="1" i="1">
                          <a:latin typeface="Cambria Math" panose="02040503050406030204" pitchFamily="18" charset="0"/>
                          <a:ea typeface="微软雅黑" panose="020B0503020204020204" pitchFamily="34" charset="-122"/>
                        </a:rPr>
                        <m:t>𝑫</m:t>
                      </m:r>
                      <m:r>
                        <a:rPr lang="en-US" altLang="zh-CN" b="1" i="1">
                          <a:latin typeface="Cambria Math" panose="02040503050406030204" pitchFamily="18" charset="0"/>
                          <a:ea typeface="微软雅黑" panose="020B0503020204020204" pitchFamily="34" charset="-122"/>
                        </a:rPr>
                        <m:t>(</m:t>
                      </m:r>
                      <m:r>
                        <a:rPr lang="en-US" altLang="zh-CN" b="1" i="1">
                          <a:latin typeface="Cambria Math" panose="02040503050406030204" pitchFamily="18" charset="0"/>
                          <a:ea typeface="微软雅黑" panose="020B0503020204020204" pitchFamily="34" charset="-122"/>
                        </a:rPr>
                        <m:t>𝑷</m:t>
                      </m:r>
                      <m:r>
                        <a:rPr lang="en-US" altLang="zh-CN" b="1" i="1">
                          <a:latin typeface="Cambria Math" panose="02040503050406030204" pitchFamily="18" charset="0"/>
                          <a:ea typeface="微软雅黑" panose="020B0503020204020204" pitchFamily="34" charset="-122"/>
                        </a:rPr>
                        <m:t>||</m:t>
                      </m:r>
                      <m:r>
                        <a:rPr lang="en-US" altLang="zh-CN" b="1" i="1">
                          <a:latin typeface="Cambria Math" panose="02040503050406030204" pitchFamily="18" charset="0"/>
                          <a:ea typeface="微软雅黑" panose="020B0503020204020204" pitchFamily="34" charset="-122"/>
                        </a:rPr>
                        <m:t>𝑸</m:t>
                      </m:r>
                      <m:r>
                        <a:rPr lang="en-US" altLang="zh-CN" b="1" i="1">
                          <a:latin typeface="Cambria Math" panose="02040503050406030204" pitchFamily="18" charset="0"/>
                          <a:ea typeface="微软雅黑" panose="020B0503020204020204" pitchFamily="34" charset="-122"/>
                        </a:rPr>
                        <m:t>)= </m:t>
                      </m:r>
                      <m:nary>
                        <m:naryPr>
                          <m:limLoc m:val="undOvr"/>
                          <m:subHide m:val="on"/>
                          <m:supHide m:val="on"/>
                          <m:ctrlPr>
                            <a:rPr lang="en-US" altLang="zh-CN" b="1" i="1">
                              <a:latin typeface="Cambria Math" panose="02040503050406030204" pitchFamily="18" charset="0"/>
                              <a:ea typeface="微软雅黑" panose="020B0503020204020204" pitchFamily="34" charset="-122"/>
                            </a:rPr>
                          </m:ctrlPr>
                        </m:naryPr>
                        <m:sub/>
                        <m:sup/>
                        <m:e>
                          <m:r>
                            <a:rPr lang="en-US" altLang="zh-CN" b="1" i="1">
                              <a:latin typeface="Cambria Math" panose="02040503050406030204" pitchFamily="18" charset="0"/>
                              <a:ea typeface="微软雅黑" panose="020B0503020204020204" pitchFamily="34" charset="-122"/>
                            </a:rPr>
                            <m:t>𝑷</m:t>
                          </m:r>
                          <m:d>
                            <m:dPr>
                              <m:ctrlPr>
                                <a:rPr lang="en-US" altLang="zh-CN" b="1" i="1">
                                  <a:latin typeface="Cambria Math" panose="02040503050406030204" pitchFamily="18" charset="0"/>
                                  <a:ea typeface="微软雅黑" panose="020B0503020204020204" pitchFamily="34" charset="-122"/>
                                </a:rPr>
                              </m:ctrlPr>
                            </m:dPr>
                            <m:e>
                              <m:r>
                                <a:rPr lang="en-US" altLang="zh-CN" b="1" i="1">
                                  <a:latin typeface="Cambria Math" panose="02040503050406030204" pitchFamily="18" charset="0"/>
                                  <a:ea typeface="微软雅黑" panose="020B0503020204020204" pitchFamily="34" charset="-122"/>
                                </a:rPr>
                                <m:t>𝒙</m:t>
                              </m:r>
                            </m:e>
                          </m:d>
                          <m:func>
                            <m:funcPr>
                              <m:ctrlPr>
                                <a:rPr lang="en-US" altLang="zh-CN" b="1" i="1">
                                  <a:latin typeface="Cambria Math" panose="02040503050406030204" pitchFamily="18" charset="0"/>
                                  <a:ea typeface="微软雅黑" panose="020B0503020204020204" pitchFamily="34" charset="-122"/>
                                </a:rPr>
                              </m:ctrlPr>
                            </m:funcPr>
                            <m:fName>
                              <m:r>
                                <m:rPr>
                                  <m:sty m:val="p"/>
                                </m:rPr>
                                <a:rPr lang="en-US" altLang="zh-CN">
                                  <a:latin typeface="Cambria Math" panose="02040503050406030204" pitchFamily="18" charset="0"/>
                                  <a:ea typeface="微软雅黑" panose="020B0503020204020204" pitchFamily="34" charset="-122"/>
                                </a:rPr>
                                <m:t>log</m:t>
                              </m:r>
                            </m:fName>
                            <m:e>
                              <m:f>
                                <m:fPr>
                                  <m:ctrlPr>
                                    <a:rPr lang="en-US" altLang="zh-CN" i="1">
                                      <a:latin typeface="Cambria Math" panose="02040503050406030204" pitchFamily="18" charset="0"/>
                                      <a:ea typeface="微软雅黑" panose="020B0503020204020204" pitchFamily="34" charset="-122"/>
                                    </a:rPr>
                                  </m:ctrlPr>
                                </m:fPr>
                                <m:num>
                                  <m:r>
                                    <a:rPr lang="en-US" altLang="zh-CN" i="1">
                                      <a:latin typeface="Cambria Math" panose="02040503050406030204" pitchFamily="18" charset="0"/>
                                      <a:ea typeface="微软雅黑" panose="020B0503020204020204" pitchFamily="34" charset="-122"/>
                                    </a:rPr>
                                    <m:t>𝑃</m:t>
                                  </m:r>
                                  <m:d>
                                    <m:dPr>
                                      <m:ctrlPr>
                                        <a:rPr lang="en-US" altLang="zh-CN" i="1">
                                          <a:latin typeface="Cambria Math" panose="02040503050406030204" pitchFamily="18" charset="0"/>
                                          <a:ea typeface="微软雅黑" panose="020B0503020204020204" pitchFamily="34" charset="-122"/>
                                        </a:rPr>
                                      </m:ctrlPr>
                                    </m:dPr>
                                    <m:e>
                                      <m:r>
                                        <a:rPr lang="en-US" altLang="zh-CN" i="1">
                                          <a:latin typeface="Cambria Math" panose="02040503050406030204" pitchFamily="18" charset="0"/>
                                          <a:ea typeface="微软雅黑" panose="020B0503020204020204" pitchFamily="34" charset="-122"/>
                                        </a:rPr>
                                        <m:t>𝑥</m:t>
                                      </m:r>
                                    </m:e>
                                  </m:d>
                                </m:num>
                                <m:den>
                                  <m:r>
                                    <a:rPr lang="en-US" altLang="zh-CN" i="1">
                                      <a:latin typeface="Cambria Math" panose="02040503050406030204" pitchFamily="18" charset="0"/>
                                      <a:ea typeface="微软雅黑" panose="020B0503020204020204" pitchFamily="34" charset="-122"/>
                                    </a:rPr>
                                    <m:t>𝑄</m:t>
                                  </m:r>
                                  <m:d>
                                    <m:dPr>
                                      <m:ctrlPr>
                                        <a:rPr lang="en-US" altLang="zh-CN" i="1">
                                          <a:latin typeface="Cambria Math" panose="02040503050406030204" pitchFamily="18" charset="0"/>
                                          <a:ea typeface="微软雅黑" panose="020B0503020204020204" pitchFamily="34" charset="-122"/>
                                        </a:rPr>
                                      </m:ctrlPr>
                                    </m:dPr>
                                    <m:e>
                                      <m:r>
                                        <a:rPr lang="en-US" altLang="zh-CN" i="1">
                                          <a:latin typeface="Cambria Math" panose="02040503050406030204" pitchFamily="18" charset="0"/>
                                          <a:ea typeface="微软雅黑" panose="020B0503020204020204" pitchFamily="34" charset="-122"/>
                                        </a:rPr>
                                        <m:t>𝑥</m:t>
                                      </m:r>
                                    </m:e>
                                  </m:d>
                                </m:den>
                              </m:f>
                            </m:e>
                          </m:func>
                        </m:e>
                      </m:nary>
                    </m:oMath>
                  </m:oMathPara>
                </a14:m>
                <a:endParaRPr lang="zh-CN" altLang="en-US" dirty="0"/>
              </a:p>
            </p:txBody>
          </p:sp>
        </mc:Choice>
        <mc:Fallback xmlns="">
          <p:sp>
            <p:nvSpPr>
              <p:cNvPr id="10" name="文本框 9">
                <a:extLst>
                  <a:ext uri="{FF2B5EF4-FFF2-40B4-BE49-F238E27FC236}">
                    <a16:creationId xmlns:a16="http://schemas.microsoft.com/office/drawing/2014/main" id="{EF1DDA54-7D5E-4D30-B3E0-6938E4F9B837}"/>
                  </a:ext>
                </a:extLst>
              </p:cNvPr>
              <p:cNvSpPr txBox="1">
                <a:spLocks noRot="1" noChangeAspect="1" noMove="1" noResize="1" noEditPoints="1" noAdjustHandles="1" noChangeArrowheads="1" noChangeShapeType="1" noTextEdit="1"/>
              </p:cNvSpPr>
              <p:nvPr/>
            </p:nvSpPr>
            <p:spPr>
              <a:xfrm>
                <a:off x="1623238" y="4373157"/>
                <a:ext cx="7242465" cy="818879"/>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6E1972F9-2192-4809-8BB0-216EF797AC70}"/>
                  </a:ext>
                </a:extLst>
              </p:cNvPr>
              <p:cNvSpPr txBox="1"/>
              <p:nvPr/>
            </p:nvSpPr>
            <p:spPr>
              <a:xfrm>
                <a:off x="3105150" y="3317635"/>
                <a:ext cx="2633041" cy="76796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nary>
                        <m:naryPr>
                          <m:chr m:val="∑"/>
                          <m:subHide m:val="on"/>
                          <m:supHide m:val="on"/>
                          <m:ctrlPr>
                            <a:rPr lang="en-US" altLang="zh-CN" b="1" i="1" smtClean="0">
                              <a:latin typeface="Cambria Math" panose="02040503050406030204" pitchFamily="18" charset="0"/>
                              <a:ea typeface="微软雅黑" panose="020B0503020204020204" pitchFamily="34" charset="-122"/>
                            </a:rPr>
                          </m:ctrlPr>
                        </m:naryPr>
                        <m:sub/>
                        <m:sup/>
                        <m:e>
                          <m:r>
                            <a:rPr lang="en-US" altLang="zh-CN" b="1" i="1">
                              <a:latin typeface="Cambria Math" panose="02040503050406030204" pitchFamily="18" charset="0"/>
                              <a:ea typeface="微软雅黑" panose="020B0503020204020204" pitchFamily="34" charset="-122"/>
                            </a:rPr>
                            <m:t>𝑷</m:t>
                          </m:r>
                          <m:d>
                            <m:dPr>
                              <m:ctrlPr>
                                <a:rPr lang="en-US" altLang="zh-CN" b="1" i="1">
                                  <a:latin typeface="Cambria Math" panose="02040503050406030204" pitchFamily="18" charset="0"/>
                                  <a:ea typeface="微软雅黑" panose="020B0503020204020204" pitchFamily="34" charset="-122"/>
                                </a:rPr>
                              </m:ctrlPr>
                            </m:dPr>
                            <m:e>
                              <m:r>
                                <a:rPr lang="en-US" altLang="zh-CN" b="1" i="1">
                                  <a:latin typeface="Cambria Math" panose="02040503050406030204" pitchFamily="18" charset="0"/>
                                  <a:ea typeface="微软雅黑" panose="020B0503020204020204" pitchFamily="34" charset="-122"/>
                                </a:rPr>
                                <m:t>𝒊</m:t>
                              </m:r>
                            </m:e>
                          </m:d>
                          <m:func>
                            <m:funcPr>
                              <m:ctrlPr>
                                <a:rPr lang="en-US" altLang="zh-CN" b="1" i="1">
                                  <a:latin typeface="Cambria Math" panose="02040503050406030204" pitchFamily="18" charset="0"/>
                                  <a:ea typeface="微软雅黑" panose="020B0503020204020204" pitchFamily="34" charset="-122"/>
                                </a:rPr>
                              </m:ctrlPr>
                            </m:funcPr>
                            <m:fName>
                              <m:r>
                                <m:rPr>
                                  <m:sty m:val="p"/>
                                </m:rPr>
                                <a:rPr lang="en-US" altLang="zh-CN">
                                  <a:latin typeface="Cambria Math" panose="02040503050406030204" pitchFamily="18" charset="0"/>
                                  <a:ea typeface="微软雅黑" panose="020B0503020204020204" pitchFamily="34" charset="-122"/>
                                </a:rPr>
                                <m:t>log</m:t>
                              </m:r>
                            </m:fName>
                            <m:e>
                              <m:f>
                                <m:fPr>
                                  <m:ctrlPr>
                                    <a:rPr lang="en-US" altLang="zh-CN" i="1">
                                      <a:latin typeface="Cambria Math" panose="02040503050406030204" pitchFamily="18" charset="0"/>
                                      <a:ea typeface="微软雅黑" panose="020B0503020204020204" pitchFamily="34" charset="-122"/>
                                    </a:rPr>
                                  </m:ctrlPr>
                                </m:fPr>
                                <m:num>
                                  <m:r>
                                    <a:rPr lang="en-US" altLang="zh-CN" b="0" i="1" smtClean="0">
                                      <a:latin typeface="Cambria Math" panose="02040503050406030204" pitchFamily="18" charset="0"/>
                                      <a:ea typeface="微软雅黑" panose="020B0503020204020204" pitchFamily="34" charset="-122"/>
                                    </a:rPr>
                                    <m:t>1</m:t>
                                  </m:r>
                                </m:num>
                                <m:den>
                                  <m:r>
                                    <a:rPr lang="en-US" altLang="zh-CN" b="0" i="1" smtClean="0">
                                      <a:latin typeface="Cambria Math" panose="02040503050406030204" pitchFamily="18" charset="0"/>
                                      <a:ea typeface="微软雅黑" panose="020B0503020204020204" pitchFamily="34" charset="-122"/>
                                    </a:rPr>
                                    <m:t>𝑞</m:t>
                                  </m:r>
                                  <m:d>
                                    <m:dPr>
                                      <m:ctrlPr>
                                        <a:rPr lang="en-US" altLang="zh-CN" i="1">
                                          <a:latin typeface="Cambria Math" panose="02040503050406030204" pitchFamily="18" charset="0"/>
                                          <a:ea typeface="微软雅黑" panose="020B0503020204020204" pitchFamily="34" charset="-122"/>
                                        </a:rPr>
                                      </m:ctrlPr>
                                    </m:dPr>
                                    <m:e>
                                      <m:r>
                                        <a:rPr lang="en-US" altLang="zh-CN" i="1">
                                          <a:latin typeface="Cambria Math" panose="02040503050406030204" pitchFamily="18" charset="0"/>
                                          <a:ea typeface="微软雅黑" panose="020B0503020204020204" pitchFamily="34" charset="-122"/>
                                        </a:rPr>
                                        <m:t>𝑖</m:t>
                                      </m:r>
                                    </m:e>
                                  </m:d>
                                </m:den>
                              </m:f>
                            </m:e>
                          </m:func>
                        </m:e>
                      </m:nary>
                    </m:oMath>
                  </m:oMathPara>
                </a14:m>
                <a:endParaRPr lang="zh-CN" altLang="en-US" dirty="0"/>
              </a:p>
            </p:txBody>
          </p:sp>
        </mc:Choice>
        <mc:Fallback xmlns="">
          <p:sp>
            <p:nvSpPr>
              <p:cNvPr id="11" name="文本框 10">
                <a:extLst>
                  <a:ext uri="{FF2B5EF4-FFF2-40B4-BE49-F238E27FC236}">
                    <a16:creationId xmlns:a16="http://schemas.microsoft.com/office/drawing/2014/main" id="{6E1972F9-2192-4809-8BB0-216EF797AC70}"/>
                  </a:ext>
                </a:extLst>
              </p:cNvPr>
              <p:cNvSpPr txBox="1">
                <a:spLocks noRot="1" noChangeAspect="1" noMove="1" noResize="1" noEditPoints="1" noAdjustHandles="1" noChangeArrowheads="1" noChangeShapeType="1" noTextEdit="1"/>
              </p:cNvSpPr>
              <p:nvPr/>
            </p:nvSpPr>
            <p:spPr>
              <a:xfrm>
                <a:off x="3105150" y="3317635"/>
                <a:ext cx="2633041" cy="767967"/>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E96F11EF-D145-4250-85D9-40A1F5CA1388}"/>
                  </a:ext>
                </a:extLst>
              </p:cNvPr>
              <p:cNvSpPr txBox="1"/>
              <p:nvPr/>
            </p:nvSpPr>
            <p:spPr>
              <a:xfrm>
                <a:off x="2517913" y="1897517"/>
                <a:ext cx="4770782" cy="85331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𝐻</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𝑈</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𝐸</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m:t>
                          </m:r>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log</m:t>
                              </m:r>
                            </m:fName>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𝑃</m:t>
                                  </m:r>
                                </m:e>
                                <m:sub>
                                  <m:r>
                                    <a:rPr lang="en-US" altLang="zh-CN" b="0" i="1" smtClean="0">
                                      <a:latin typeface="Cambria Math" panose="02040503050406030204" pitchFamily="18" charset="0"/>
                                    </a:rPr>
                                    <m:t>𝑖</m:t>
                                  </m:r>
                                </m:sub>
                              </m:sSub>
                            </m:e>
                          </m:func>
                        </m:e>
                      </m:d>
                      <m:r>
                        <a:rPr lang="en-US" altLang="zh-CN" b="0" i="1" smtClean="0">
                          <a:latin typeface="Cambria Math" panose="02040503050406030204" pitchFamily="18" charset="0"/>
                        </a:rPr>
                        <m:t>=−</m:t>
                      </m:r>
                      <m:nary>
                        <m:naryPr>
                          <m:chr m:val="∑"/>
                          <m:ctrlPr>
                            <a:rPr lang="en-US"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𝑖</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𝑛</m:t>
                          </m:r>
                        </m:sup>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𝑃</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 </m:t>
                          </m:r>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log</m:t>
                              </m:r>
                            </m:fName>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𝑃</m:t>
                                  </m:r>
                                </m:e>
                                <m:sub>
                                  <m:r>
                                    <a:rPr lang="en-US" altLang="zh-CN" b="0" i="1" smtClean="0">
                                      <a:latin typeface="Cambria Math" panose="02040503050406030204" pitchFamily="18" charset="0"/>
                                    </a:rPr>
                                    <m:t>𝑖</m:t>
                                  </m:r>
                                </m:sub>
                              </m:sSub>
                            </m:e>
                          </m:func>
                        </m:e>
                      </m:nary>
                    </m:oMath>
                  </m:oMathPara>
                </a14:m>
                <a:endParaRPr lang="zh-CN" altLang="en-US" dirty="0"/>
              </a:p>
            </p:txBody>
          </p:sp>
        </mc:Choice>
        <mc:Fallback xmlns="">
          <p:sp>
            <p:nvSpPr>
              <p:cNvPr id="12" name="文本框 11">
                <a:extLst>
                  <a:ext uri="{FF2B5EF4-FFF2-40B4-BE49-F238E27FC236}">
                    <a16:creationId xmlns:a16="http://schemas.microsoft.com/office/drawing/2014/main" id="{E96F11EF-D145-4250-85D9-40A1F5CA1388}"/>
                  </a:ext>
                </a:extLst>
              </p:cNvPr>
              <p:cNvSpPr txBox="1">
                <a:spLocks noRot="1" noChangeAspect="1" noMove="1" noResize="1" noEditPoints="1" noAdjustHandles="1" noChangeArrowheads="1" noChangeShapeType="1" noTextEdit="1"/>
              </p:cNvSpPr>
              <p:nvPr/>
            </p:nvSpPr>
            <p:spPr>
              <a:xfrm>
                <a:off x="2517913" y="1897517"/>
                <a:ext cx="4770782" cy="853311"/>
              </a:xfrm>
              <a:prstGeom prst="rect">
                <a:avLst/>
              </a:prstGeom>
              <a:blipFill>
                <a:blip r:embed="rId7"/>
                <a:stretch>
                  <a:fillRect/>
                </a:stretch>
              </a:blipFill>
            </p:spPr>
            <p:txBody>
              <a:bodyPr/>
              <a:lstStyle/>
              <a:p>
                <a:r>
                  <a:rPr lang="zh-CN" altLang="en-US">
                    <a:noFill/>
                  </a:rPr>
                  <a:t> </a:t>
                </a:r>
              </a:p>
            </p:txBody>
          </p:sp>
        </mc:Fallback>
      </mc:AlternateContent>
      <p:sp>
        <p:nvSpPr>
          <p:cNvPr id="14" name="文本框 13">
            <a:extLst>
              <a:ext uri="{FF2B5EF4-FFF2-40B4-BE49-F238E27FC236}">
                <a16:creationId xmlns:a16="http://schemas.microsoft.com/office/drawing/2014/main" id="{C4AD44BF-3F0D-4CA3-896E-F5DF06ED6ACA}"/>
              </a:ext>
            </a:extLst>
          </p:cNvPr>
          <p:cNvSpPr txBox="1"/>
          <p:nvPr/>
        </p:nvSpPr>
        <p:spPr>
          <a:xfrm>
            <a:off x="450571" y="5192036"/>
            <a:ext cx="10151167" cy="369332"/>
          </a:xfrm>
          <a:prstGeom prst="rect">
            <a:avLst/>
          </a:prstGeom>
          <a:noFill/>
        </p:spPr>
        <p:txBody>
          <a:bodyPr wrap="square" rtlCol="0">
            <a:spAutoFit/>
          </a:bodyPr>
          <a:lstStyle/>
          <a:p>
            <a:pPr marL="285750" indent="-285750">
              <a:buFont typeface="Wingdings" panose="05000000000000000000" pitchFamily="2" charset="2"/>
              <a:buChar char="Ø"/>
            </a:pP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JS</a:t>
            </a:r>
            <a:r>
              <a:rPr lang="zh-CN" altLang="en-US" b="1" dirty="0">
                <a:latin typeface="微软雅黑" panose="020B0503020204020204" pitchFamily="34" charset="-122"/>
                <a:ea typeface="微软雅黑" panose="020B0503020204020204" pitchFamily="34" charset="-122"/>
              </a:rPr>
              <a:t>散度：是描述两个概率分布</a:t>
            </a: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P</a:t>
            </a:r>
            <a:r>
              <a:rPr lang="zh-CN" altLang="en-US" b="1" dirty="0">
                <a:latin typeface="微软雅黑" panose="020B0503020204020204" pitchFamily="34" charset="-122"/>
                <a:ea typeface="微软雅黑" panose="020B0503020204020204" pitchFamily="34" charset="-122"/>
              </a:rPr>
              <a:t>和</a:t>
            </a: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Q</a:t>
            </a:r>
            <a:r>
              <a:rPr lang="zh-CN" altLang="en-US" b="1" dirty="0">
                <a:latin typeface="微软雅黑" panose="020B0503020204020204" pitchFamily="34" charset="-122"/>
                <a:ea typeface="微软雅黑" panose="020B0503020204020204" pitchFamily="34" charset="-122"/>
              </a:rPr>
              <a:t>差异的一种方法</a:t>
            </a:r>
            <a:r>
              <a:rPr lang="en-US" altLang="zh-CN" b="1" dirty="0">
                <a:latin typeface="微软雅黑" panose="020B0503020204020204" pitchFamily="34" charset="-122"/>
                <a:ea typeface="微软雅黑" panose="020B0503020204020204" pitchFamily="34" charset="-122"/>
              </a:rPr>
              <a:t>,</a:t>
            </a:r>
            <a:r>
              <a:rPr lang="zh-CN" altLang="en-US" b="1" dirty="0">
                <a:latin typeface="微软雅黑" panose="020B0503020204020204" pitchFamily="34" charset="-122"/>
                <a:ea typeface="微软雅黑" panose="020B0503020204020204" pitchFamily="34" charset="-122"/>
              </a:rPr>
              <a:t>它的结果是</a:t>
            </a:r>
            <a:r>
              <a:rPr lang="zh-CN" altLang="en-US" b="1" dirty="0">
                <a:solidFill>
                  <a:srgbClr val="FF0000"/>
                </a:solidFill>
                <a:latin typeface="微软雅黑" panose="020B0503020204020204" pitchFamily="34" charset="-122"/>
                <a:ea typeface="微软雅黑" panose="020B0503020204020204" pitchFamily="34" charset="-122"/>
              </a:rPr>
              <a:t>对称</a:t>
            </a:r>
            <a:r>
              <a:rPr lang="zh-CN" altLang="en-US" b="1" dirty="0">
                <a:latin typeface="微软雅黑" panose="020B0503020204020204" pitchFamily="34" charset="-122"/>
                <a:ea typeface="微软雅黑" panose="020B0503020204020204" pitchFamily="34" charset="-122"/>
              </a:rPr>
              <a:t>的且计算的距离在</a:t>
            </a: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0</a:t>
            </a:r>
            <a:r>
              <a:rPr lang="zh-CN" altLang="en-US" b="1" dirty="0">
                <a:latin typeface="微软雅黑" panose="020B0503020204020204" pitchFamily="34" charset="-122"/>
                <a:ea typeface="微软雅黑" panose="020B0503020204020204" pitchFamily="34" charset="-122"/>
              </a:rPr>
              <a:t>到</a:t>
            </a: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1</a:t>
            </a:r>
            <a:r>
              <a:rPr lang="zh-CN" altLang="en-US" b="1" dirty="0">
                <a:latin typeface="微软雅黑" panose="020B0503020204020204" pitchFamily="34" charset="-122"/>
                <a:ea typeface="微软雅黑" panose="020B0503020204020204" pitchFamily="34" charset="-122"/>
              </a:rPr>
              <a:t>之间</a:t>
            </a:r>
          </a:p>
        </p:txBody>
      </p:sp>
      <mc:AlternateContent xmlns:mc="http://schemas.openxmlformats.org/markup-compatibility/2006" xmlns:a14="http://schemas.microsoft.com/office/drawing/2010/main">
        <mc:Choice Requires="a14">
          <p:sp>
            <p:nvSpPr>
              <p:cNvPr id="18" name="矩形 17">
                <a:extLst>
                  <a:ext uri="{FF2B5EF4-FFF2-40B4-BE49-F238E27FC236}">
                    <a16:creationId xmlns:a16="http://schemas.microsoft.com/office/drawing/2014/main" id="{FB20E6ED-F6B1-4CD8-8DB2-95AEE479812E}"/>
                  </a:ext>
                </a:extLst>
              </p:cNvPr>
              <p:cNvSpPr/>
              <p:nvPr/>
            </p:nvSpPr>
            <p:spPr>
              <a:xfrm>
                <a:off x="2720482" y="5726483"/>
                <a:ext cx="5611344" cy="71468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ctrlPr>
                            <a:rPr lang="zh-CN" altLang="en-US" b="1" i="1">
                              <a:latin typeface="Cambria Math" panose="02040503050406030204" pitchFamily="18" charset="0"/>
                            </a:rPr>
                          </m:ctrlPr>
                        </m:dPr>
                        <m:e>
                          <m:r>
                            <a:rPr lang="zh-CN" altLang="en-US" b="1" i="1">
                              <a:latin typeface="Cambria Math" panose="02040503050406030204" pitchFamily="18" charset="0"/>
                            </a:rPr>
                            <m:t>𝑱𝑺</m:t>
                          </m:r>
                          <m:d>
                            <m:dPr>
                              <m:ctrlPr>
                                <a:rPr lang="zh-CN" altLang="en-US" b="1" i="1">
                                  <a:latin typeface="Cambria Math" panose="02040503050406030204" pitchFamily="18" charset="0"/>
                                </a:rPr>
                              </m:ctrlPr>
                            </m:dPr>
                            <m:e>
                              <m:r>
                                <a:rPr lang="zh-CN" altLang="en-US" b="1" i="1">
                                  <a:latin typeface="Cambria Math" panose="02040503050406030204" pitchFamily="18" charset="0"/>
                                </a:rPr>
                                <m:t>𝑮</m:t>
                              </m:r>
                              <m:r>
                                <a:rPr lang="zh-CN" altLang="en-US" b="0" i="0">
                                  <a:latin typeface="Cambria Math" panose="02040503050406030204" pitchFamily="18" charset="0"/>
                                </a:rPr>
                                <m:t> || </m:t>
                              </m:r>
                              <m:r>
                                <a:rPr lang="zh-CN" altLang="en-US" b="1" i="1">
                                  <a:latin typeface="Cambria Math" panose="02040503050406030204" pitchFamily="18" charset="0"/>
                                </a:rPr>
                                <m:t>𝑫</m:t>
                              </m:r>
                            </m:e>
                          </m:d>
                          <m:r>
                            <a:rPr lang="zh-CN" altLang="en-US" b="0" i="0">
                              <a:latin typeface="Cambria Math" panose="02040503050406030204" pitchFamily="18" charset="0"/>
                            </a:rPr>
                            <m:t>= </m:t>
                          </m:r>
                          <m:f>
                            <m:fPr>
                              <m:ctrlPr>
                                <a:rPr lang="zh-CN" altLang="en-US" b="0" i="1">
                                  <a:latin typeface="Cambria Math" panose="02040503050406030204" pitchFamily="18" charset="0"/>
                                </a:rPr>
                              </m:ctrlPr>
                            </m:fPr>
                            <m:num>
                              <m:r>
                                <a:rPr lang="zh-CN" altLang="en-US" b="0" i="0">
                                  <a:latin typeface="Cambria Math" panose="02040503050406030204" pitchFamily="18" charset="0"/>
                                </a:rPr>
                                <m:t>1</m:t>
                              </m:r>
                            </m:num>
                            <m:den>
                              <m:r>
                                <a:rPr lang="zh-CN" altLang="en-US" b="0" i="0">
                                  <a:latin typeface="Cambria Math" panose="02040503050406030204" pitchFamily="18" charset="0"/>
                                </a:rPr>
                                <m:t>2</m:t>
                              </m:r>
                            </m:den>
                          </m:f>
                          <m:r>
                            <a:rPr lang="zh-CN" altLang="en-US" b="0" i="0">
                              <a:latin typeface="Cambria Math" panose="02040503050406030204" pitchFamily="18" charset="0"/>
                            </a:rPr>
                            <m:t> </m:t>
                          </m:r>
                          <m:r>
                            <a:rPr lang="zh-CN" altLang="en-US" b="1" i="1">
                              <a:latin typeface="Cambria Math" panose="02040503050406030204" pitchFamily="18" charset="0"/>
                            </a:rPr>
                            <m:t>𝑲𝑳</m:t>
                          </m:r>
                          <m:d>
                            <m:dPr>
                              <m:ctrlPr>
                                <a:rPr lang="zh-CN" altLang="en-US" b="1" i="1">
                                  <a:latin typeface="Cambria Math" panose="02040503050406030204" pitchFamily="18" charset="0"/>
                                </a:rPr>
                              </m:ctrlPr>
                            </m:dPr>
                            <m:e>
                              <m:r>
                                <a:rPr lang="zh-CN" altLang="en-US" b="1" i="1">
                                  <a:latin typeface="Cambria Math" panose="02040503050406030204" pitchFamily="18" charset="0"/>
                                </a:rPr>
                                <m:t>𝑮</m:t>
                              </m:r>
                              <m:r>
                                <a:rPr lang="zh-CN" altLang="en-US" b="0" i="0">
                                  <a:latin typeface="Cambria Math" panose="02040503050406030204" pitchFamily="18" charset="0"/>
                                </a:rPr>
                                <m:t> || </m:t>
                              </m:r>
                              <m:f>
                                <m:fPr>
                                  <m:ctrlPr>
                                    <a:rPr lang="zh-CN" altLang="en-US" b="0" i="1">
                                      <a:latin typeface="Cambria Math" panose="02040503050406030204" pitchFamily="18" charset="0"/>
                                    </a:rPr>
                                  </m:ctrlPr>
                                </m:fPr>
                                <m:num>
                                  <m:r>
                                    <a:rPr lang="zh-CN" altLang="en-US" b="1" i="1">
                                      <a:latin typeface="Cambria Math" panose="02040503050406030204" pitchFamily="18" charset="0"/>
                                    </a:rPr>
                                    <m:t>𝑮</m:t>
                                  </m:r>
                                  <m:r>
                                    <a:rPr lang="zh-CN" altLang="en-US" b="0" i="0">
                                      <a:latin typeface="Cambria Math" panose="02040503050406030204" pitchFamily="18" charset="0"/>
                                    </a:rPr>
                                    <m:t>+</m:t>
                                  </m:r>
                                  <m:r>
                                    <a:rPr lang="zh-CN" altLang="en-US" b="1" i="1">
                                      <a:latin typeface="Cambria Math" panose="02040503050406030204" pitchFamily="18" charset="0"/>
                                    </a:rPr>
                                    <m:t>𝑫</m:t>
                                  </m:r>
                                </m:num>
                                <m:den>
                                  <m:r>
                                    <a:rPr lang="zh-CN" altLang="en-US" b="0" i="0">
                                      <a:latin typeface="Cambria Math" panose="02040503050406030204" pitchFamily="18" charset="0"/>
                                    </a:rPr>
                                    <m:t>2</m:t>
                                  </m:r>
                                </m:den>
                              </m:f>
                            </m:e>
                          </m:d>
                          <m:r>
                            <a:rPr lang="zh-CN" altLang="en-US" b="0" i="0">
                              <a:latin typeface="Cambria Math" panose="02040503050406030204" pitchFamily="18" charset="0"/>
                            </a:rPr>
                            <m:t>+ </m:t>
                          </m:r>
                          <m:f>
                            <m:fPr>
                              <m:ctrlPr>
                                <a:rPr lang="zh-CN" altLang="en-US" b="0" i="1">
                                  <a:latin typeface="Cambria Math" panose="02040503050406030204" pitchFamily="18" charset="0"/>
                                </a:rPr>
                              </m:ctrlPr>
                            </m:fPr>
                            <m:num>
                              <m:r>
                                <a:rPr lang="zh-CN" altLang="en-US" b="0" i="0">
                                  <a:latin typeface="Cambria Math" panose="02040503050406030204" pitchFamily="18" charset="0"/>
                                </a:rPr>
                                <m:t>1</m:t>
                              </m:r>
                            </m:num>
                            <m:den>
                              <m:r>
                                <a:rPr lang="zh-CN" altLang="en-US" b="0" i="0">
                                  <a:latin typeface="Cambria Math" panose="02040503050406030204" pitchFamily="18" charset="0"/>
                                </a:rPr>
                                <m:t>2</m:t>
                              </m:r>
                            </m:den>
                          </m:f>
                          <m:r>
                            <a:rPr lang="zh-CN" altLang="en-US" b="0" i="0">
                              <a:latin typeface="Cambria Math" panose="02040503050406030204" pitchFamily="18" charset="0"/>
                            </a:rPr>
                            <m:t> </m:t>
                          </m:r>
                          <m:r>
                            <a:rPr lang="zh-CN" altLang="en-US" b="1" i="1">
                              <a:latin typeface="Cambria Math" panose="02040503050406030204" pitchFamily="18" charset="0"/>
                            </a:rPr>
                            <m:t>𝑲𝑳</m:t>
                          </m:r>
                          <m:r>
                            <a:rPr lang="zh-CN" altLang="en-US" b="0" i="0">
                              <a:latin typeface="Cambria Math" panose="02040503050406030204" pitchFamily="18" charset="0"/>
                            </a:rPr>
                            <m:t>(</m:t>
                          </m:r>
                          <m:r>
                            <a:rPr lang="zh-CN" altLang="en-US" b="1" i="1">
                              <a:latin typeface="Cambria Math" panose="02040503050406030204" pitchFamily="18" charset="0"/>
                            </a:rPr>
                            <m:t>𝑫</m:t>
                          </m:r>
                          <m:r>
                            <a:rPr lang="zh-CN" altLang="en-US" b="0" i="0">
                              <a:latin typeface="Cambria Math" panose="02040503050406030204" pitchFamily="18" charset="0"/>
                            </a:rPr>
                            <m:t> || </m:t>
                          </m:r>
                          <m:f>
                            <m:fPr>
                              <m:ctrlPr>
                                <a:rPr lang="zh-CN" altLang="en-US" b="0" i="1">
                                  <a:latin typeface="Cambria Math" panose="02040503050406030204" pitchFamily="18" charset="0"/>
                                </a:rPr>
                              </m:ctrlPr>
                            </m:fPr>
                            <m:num>
                              <m:r>
                                <a:rPr lang="zh-CN" altLang="en-US" b="1" i="1">
                                  <a:latin typeface="Cambria Math" panose="02040503050406030204" pitchFamily="18" charset="0"/>
                                </a:rPr>
                                <m:t>𝑮</m:t>
                              </m:r>
                              <m:r>
                                <a:rPr lang="zh-CN" altLang="en-US" b="0" i="0">
                                  <a:latin typeface="Cambria Math" panose="02040503050406030204" pitchFamily="18" charset="0"/>
                                </a:rPr>
                                <m:t>+</m:t>
                              </m:r>
                              <m:r>
                                <a:rPr lang="zh-CN" altLang="en-US" b="1" i="1">
                                  <a:latin typeface="Cambria Math" panose="02040503050406030204" pitchFamily="18" charset="0"/>
                                </a:rPr>
                                <m:t>𝑫</m:t>
                              </m:r>
                            </m:num>
                            <m:den>
                              <m:r>
                                <a:rPr lang="zh-CN" altLang="en-US" b="0" i="0">
                                  <a:latin typeface="Cambria Math" panose="02040503050406030204" pitchFamily="18" charset="0"/>
                                </a:rPr>
                                <m:t>2</m:t>
                              </m:r>
                            </m:den>
                          </m:f>
                        </m:e>
                      </m:d>
                    </m:oMath>
                  </m:oMathPara>
                </a14:m>
                <a:endParaRPr lang="zh-CN" altLang="en-US" dirty="0"/>
              </a:p>
            </p:txBody>
          </p:sp>
        </mc:Choice>
        <mc:Fallback xmlns="">
          <p:sp>
            <p:nvSpPr>
              <p:cNvPr id="18" name="矩形 17">
                <a:extLst>
                  <a:ext uri="{FF2B5EF4-FFF2-40B4-BE49-F238E27FC236}">
                    <a16:creationId xmlns:a16="http://schemas.microsoft.com/office/drawing/2014/main" id="{FB20E6ED-F6B1-4CD8-8DB2-95AEE479812E}"/>
                  </a:ext>
                </a:extLst>
              </p:cNvPr>
              <p:cNvSpPr>
                <a:spLocks noRot="1" noChangeAspect="1" noMove="1" noResize="1" noEditPoints="1" noAdjustHandles="1" noChangeArrowheads="1" noChangeShapeType="1" noTextEdit="1"/>
              </p:cNvSpPr>
              <p:nvPr/>
            </p:nvSpPr>
            <p:spPr>
              <a:xfrm>
                <a:off x="2720482" y="5726483"/>
                <a:ext cx="5611344" cy="714683"/>
              </a:xfrm>
              <a:prstGeom prst="rect">
                <a:avLst/>
              </a:prstGeom>
              <a:blipFill>
                <a:blip r:embed="rId8"/>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916786771"/>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文本框 46"/>
          <p:cNvSpPr txBox="1"/>
          <p:nvPr/>
        </p:nvSpPr>
        <p:spPr>
          <a:xfrm>
            <a:off x="1199170" y="310579"/>
            <a:ext cx="5203669" cy="630942"/>
          </a:xfrm>
          <a:prstGeom prst="rect">
            <a:avLst/>
          </a:prstGeom>
          <a:noFill/>
        </p:spPr>
        <p:txBody>
          <a:bodyPr wrap="none" rtlCol="0">
            <a:spAutoFit/>
          </a:bodyPr>
          <a:lstStyle/>
          <a:p>
            <a:pPr defTabSz="914400">
              <a:defRPr/>
            </a:pPr>
            <a:r>
              <a:rPr lang="en-US" altLang="zh-CN" sz="3500" b="1" dirty="0">
                <a:solidFill>
                  <a:srgbClr val="0070C0"/>
                </a:solidFill>
                <a:latin typeface="微软雅黑" panose="020B0503020204020204" pitchFamily="34" charset="-122"/>
                <a:ea typeface="微软雅黑" panose="020B0503020204020204" pitchFamily="34" charset="-122"/>
              </a:rPr>
              <a:t>1.3 GAN</a:t>
            </a:r>
            <a:r>
              <a:rPr lang="zh-CN" altLang="en-US" sz="3500" b="1" dirty="0">
                <a:solidFill>
                  <a:srgbClr val="0070C0"/>
                </a:solidFill>
                <a:latin typeface="微软雅黑" panose="020B0503020204020204" pitchFamily="34" charset="-122"/>
                <a:ea typeface="微软雅黑" panose="020B0503020204020204" pitchFamily="34" charset="-122"/>
              </a:rPr>
              <a:t>的学习训练机制</a:t>
            </a:r>
            <a:endParaRPr lang="en-US" altLang="zh-CN" sz="3500" b="1" dirty="0">
              <a:solidFill>
                <a:srgbClr val="0070C0"/>
              </a:solidFill>
              <a:latin typeface="微软雅黑" panose="020B0503020204020204" pitchFamily="34" charset="-122"/>
              <a:ea typeface="微软雅黑" panose="020B0503020204020204" pitchFamily="34" charset="-122"/>
            </a:endParaRPr>
          </a:p>
        </p:txBody>
      </p:sp>
      <p:pic>
        <p:nvPicPr>
          <p:cNvPr id="30" name="图片 29"/>
          <p:cNvPicPr>
            <a:picLocks noChangeAspect="1"/>
          </p:cNvPicPr>
          <p:nvPr/>
        </p:nvPicPr>
        <p:blipFill>
          <a:blip r:embed="rId3"/>
          <a:stretch>
            <a:fillRect/>
          </a:stretch>
        </p:blipFill>
        <p:spPr>
          <a:xfrm>
            <a:off x="1524000" y="6683182"/>
            <a:ext cx="1581150" cy="174817"/>
          </a:xfrm>
          <a:prstGeom prst="rect">
            <a:avLst/>
          </a:prstGeom>
        </p:spPr>
      </p:pic>
      <p:sp>
        <p:nvSpPr>
          <p:cNvPr id="2" name="矩形 1">
            <a:extLst>
              <a:ext uri="{FF2B5EF4-FFF2-40B4-BE49-F238E27FC236}">
                <a16:creationId xmlns:a16="http://schemas.microsoft.com/office/drawing/2014/main" id="{9C063F32-A46E-4D0D-86C1-5121C00335BA}"/>
              </a:ext>
            </a:extLst>
          </p:cNvPr>
          <p:cNvSpPr/>
          <p:nvPr/>
        </p:nvSpPr>
        <p:spPr>
          <a:xfrm>
            <a:off x="575818" y="1197819"/>
            <a:ext cx="2735044" cy="369332"/>
          </a:xfrm>
          <a:prstGeom prst="rect">
            <a:avLst/>
          </a:prstGeom>
        </p:spPr>
        <p:txBody>
          <a:bodyPr wrap="none">
            <a:spAutoFit/>
          </a:bodyPr>
          <a:lstStyle/>
          <a:p>
            <a:pPr marL="285750" indent="-285750">
              <a:buFont typeface="Wingdings" panose="05000000000000000000" pitchFamily="2" charset="2"/>
              <a:buChar char="Ø"/>
            </a:pPr>
            <a:r>
              <a:rPr lang="zh-CN" altLang="en-US" b="1" dirty="0">
                <a:latin typeface="微软雅黑" panose="020B0503020204020204" pitchFamily="34" charset="-122"/>
                <a:ea typeface="微软雅黑" panose="020B0503020204020204" pitchFamily="34" charset="-122"/>
                <a:cs typeface="Times New Roman" panose="02020603050405020304" pitchFamily="18" charset="0"/>
              </a:rPr>
              <a:t>判别器</a:t>
            </a: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D</a:t>
            </a:r>
            <a:r>
              <a:rPr lang="zh-CN" altLang="en-US" b="1" dirty="0">
                <a:latin typeface="微软雅黑" panose="020B0503020204020204" pitchFamily="34" charset="-122"/>
                <a:ea typeface="微软雅黑" panose="020B0503020204020204" pitchFamily="34" charset="-122"/>
                <a:cs typeface="Times New Roman" panose="02020603050405020304" pitchFamily="18" charset="0"/>
              </a:rPr>
              <a:t>的损失函数</a:t>
            </a:r>
            <a:r>
              <a:rPr lang="zh-CN" altLang="en-US" b="1" dirty="0">
                <a:latin typeface="Times New Roman" panose="02020603050405020304" pitchFamily="18" charset="0"/>
                <a:cs typeface="Times New Roman" panose="02020603050405020304" pitchFamily="18" charset="0"/>
              </a:rPr>
              <a:t>：</a:t>
            </a:r>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A694ED0D-B617-4B38-ACA3-255EC1FB457F}"/>
                  </a:ext>
                </a:extLst>
              </p:cNvPr>
              <p:cNvSpPr txBox="1"/>
              <p:nvPr/>
            </p:nvSpPr>
            <p:spPr>
              <a:xfrm>
                <a:off x="575819" y="1823449"/>
                <a:ext cx="10486106" cy="45954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b="1" i="1" smtClean="0">
                              <a:latin typeface="Cambria Math" panose="02040503050406030204" pitchFamily="18" charset="0"/>
                            </a:rPr>
                          </m:ctrlPr>
                        </m:sSubPr>
                        <m:e>
                          <m:func>
                            <m:funcPr>
                              <m:ctrlPr>
                                <a:rPr lang="en-US" altLang="zh-CN" b="1" i="1" smtClean="0">
                                  <a:latin typeface="Cambria Math" panose="02040503050406030204" pitchFamily="18" charset="0"/>
                                </a:rPr>
                              </m:ctrlPr>
                            </m:funcPr>
                            <m:fName>
                              <m:limLow>
                                <m:limLowPr>
                                  <m:ctrlPr>
                                    <a:rPr lang="en-US" altLang="zh-CN" b="1" i="1" smtClean="0">
                                      <a:latin typeface="Cambria Math" panose="02040503050406030204" pitchFamily="18" charset="0"/>
                                    </a:rPr>
                                  </m:ctrlPr>
                                </m:limLowPr>
                                <m:e>
                                  <m:r>
                                    <a:rPr lang="en-US" altLang="zh-CN" b="1" i="1" smtClean="0">
                                      <a:latin typeface="Cambria Math" panose="02040503050406030204" pitchFamily="18" charset="0"/>
                                    </a:rPr>
                                    <m:t>𝒎𝒂𝒙</m:t>
                                  </m:r>
                                </m:e>
                                <m:lim>
                                  <m:r>
                                    <a:rPr lang="en-US" altLang="zh-CN" b="1" i="1" smtClean="0">
                                      <a:latin typeface="Cambria Math" panose="02040503050406030204" pitchFamily="18" charset="0"/>
                                    </a:rPr>
                                    <m:t>𝑫</m:t>
                                  </m:r>
                                </m:lim>
                              </m:limLow>
                            </m:fName>
                            <m:e>
                              <m:r>
                                <a:rPr lang="en-US" altLang="zh-CN" b="1" i="1" smtClean="0">
                                  <a:latin typeface="Cambria Math" panose="02040503050406030204" pitchFamily="18" charset="0"/>
                                </a:rPr>
                                <m:t>𝑽</m:t>
                              </m:r>
                              <m:r>
                                <a:rPr lang="en-US" altLang="zh-CN" b="1" i="1" smtClean="0">
                                  <a:latin typeface="Cambria Math" panose="02040503050406030204" pitchFamily="18" charset="0"/>
                                </a:rPr>
                                <m:t>(</m:t>
                              </m:r>
                              <m:r>
                                <a:rPr lang="en-US" altLang="zh-CN" b="1" i="1" smtClean="0">
                                  <a:latin typeface="Cambria Math" panose="02040503050406030204" pitchFamily="18" charset="0"/>
                                </a:rPr>
                                <m:t>𝑫</m:t>
                              </m:r>
                              <m:r>
                                <a:rPr lang="en-US" altLang="zh-CN" b="1" i="1" smtClean="0">
                                  <a:latin typeface="Cambria Math" panose="02040503050406030204" pitchFamily="18" charset="0"/>
                                </a:rPr>
                                <m:t>,</m:t>
                              </m:r>
                              <m:r>
                                <a:rPr lang="en-US" altLang="zh-CN" b="1" i="1" smtClean="0">
                                  <a:latin typeface="Cambria Math" panose="02040503050406030204" pitchFamily="18" charset="0"/>
                                </a:rPr>
                                <m:t>𝑮</m:t>
                              </m:r>
                              <m:r>
                                <a:rPr lang="en-US" altLang="zh-CN" b="1" i="1" smtClean="0">
                                  <a:latin typeface="Cambria Math" panose="02040503050406030204" pitchFamily="18" charset="0"/>
                                </a:rPr>
                                <m:t>)</m:t>
                              </m:r>
                            </m:e>
                          </m:func>
                          <m:r>
                            <a:rPr lang="en-US" altLang="zh-CN" b="1" i="1" smtClean="0">
                              <a:latin typeface="Cambria Math" panose="02040503050406030204" pitchFamily="18" charset="0"/>
                            </a:rPr>
                            <m:t>= </m:t>
                          </m:r>
                          <m:r>
                            <a:rPr lang="en-US" altLang="zh-CN" b="1" i="1">
                              <a:latin typeface="Cambria Math" panose="02040503050406030204" pitchFamily="18" charset="0"/>
                            </a:rPr>
                            <m:t>𝑬</m:t>
                          </m:r>
                        </m:e>
                        <m:sub>
                          <m:r>
                            <a:rPr lang="en-US" altLang="zh-CN" b="1" i="1">
                              <a:latin typeface="Cambria Math" panose="02040503050406030204" pitchFamily="18" charset="0"/>
                            </a:rPr>
                            <m:t>𝒛</m:t>
                          </m:r>
                          <m:r>
                            <a:rPr lang="en-US" altLang="zh-CN" b="1" i="1">
                              <a:latin typeface="Cambria Math" panose="02040503050406030204" pitchFamily="18" charset="0"/>
                            </a:rPr>
                            <m:t>~</m:t>
                          </m:r>
                          <m:sSub>
                            <m:sSubPr>
                              <m:ctrlPr>
                                <a:rPr lang="en-US" altLang="zh-CN" b="1" i="1">
                                  <a:latin typeface="Cambria Math" panose="02040503050406030204" pitchFamily="18" charset="0"/>
                                </a:rPr>
                              </m:ctrlPr>
                            </m:sSubPr>
                            <m:e>
                              <m:r>
                                <a:rPr lang="en-US" altLang="zh-CN" b="1" i="1">
                                  <a:latin typeface="Cambria Math" panose="02040503050406030204" pitchFamily="18" charset="0"/>
                                </a:rPr>
                                <m:t>𝑷</m:t>
                              </m:r>
                            </m:e>
                            <m:sub>
                              <m:r>
                                <a:rPr lang="en-US" altLang="zh-CN" b="1" i="1">
                                  <a:latin typeface="Cambria Math" panose="02040503050406030204" pitchFamily="18" charset="0"/>
                                </a:rPr>
                                <m:t>𝒅𝒂𝒕𝒂</m:t>
                              </m:r>
                            </m:sub>
                          </m:sSub>
                          <m:d>
                            <m:dPr>
                              <m:ctrlPr>
                                <a:rPr lang="en-US" altLang="zh-CN" b="1" i="1">
                                  <a:latin typeface="Cambria Math" panose="02040503050406030204" pitchFamily="18" charset="0"/>
                                </a:rPr>
                              </m:ctrlPr>
                            </m:dPr>
                            <m:e>
                              <m:r>
                                <a:rPr lang="en-US" altLang="zh-CN" b="1" i="1" smtClean="0">
                                  <a:latin typeface="Cambria Math" panose="02040503050406030204" pitchFamily="18" charset="0"/>
                                </a:rPr>
                                <m:t>𝒙</m:t>
                              </m:r>
                            </m:e>
                          </m:d>
                        </m:sub>
                      </m:sSub>
                      <m:r>
                        <a:rPr lang="en-US" altLang="zh-CN" b="1" i="1" smtClean="0">
                          <a:latin typeface="Cambria Math" panose="02040503050406030204" pitchFamily="18" charset="0"/>
                        </a:rPr>
                        <m:t>[</m:t>
                      </m:r>
                      <m:func>
                        <m:funcPr>
                          <m:ctrlPr>
                            <a:rPr lang="en-US" altLang="zh-CN" b="1" i="1" smtClean="0">
                              <a:latin typeface="Cambria Math" panose="02040503050406030204" pitchFamily="18" charset="0"/>
                            </a:rPr>
                          </m:ctrlPr>
                        </m:funcPr>
                        <m:fName>
                          <m:r>
                            <a:rPr lang="en-US" altLang="zh-CN" b="1" i="1" smtClean="0">
                              <a:latin typeface="Cambria Math" panose="02040503050406030204" pitchFamily="18" charset="0"/>
                            </a:rPr>
                            <m:t>𝒍𝒐𝒈</m:t>
                          </m:r>
                        </m:fName>
                        <m:e>
                          <m:r>
                            <a:rPr lang="en-US" altLang="zh-CN" b="1" i="1" smtClean="0">
                              <a:latin typeface="Cambria Math" panose="02040503050406030204" pitchFamily="18" charset="0"/>
                            </a:rPr>
                            <m:t>𝑫</m:t>
                          </m:r>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𝒙</m:t>
                              </m:r>
                            </m:e>
                          </m:d>
                        </m:e>
                      </m:func>
                      <m:r>
                        <a:rPr lang="en-US" altLang="zh-CN" b="1" i="1" smtClean="0">
                          <a:latin typeface="Cambria Math" panose="02040503050406030204" pitchFamily="18" charset="0"/>
                        </a:rPr>
                        <m:t>]</m:t>
                      </m:r>
                      <m:sSub>
                        <m:sSubPr>
                          <m:ctrlPr>
                            <a:rPr lang="en-US" altLang="zh-CN" b="1" i="1">
                              <a:latin typeface="Cambria Math" panose="02040503050406030204" pitchFamily="18" charset="0"/>
                            </a:rPr>
                          </m:ctrlPr>
                        </m:sSubPr>
                        <m:e>
                          <m:r>
                            <a:rPr lang="en-US" altLang="zh-CN" b="1" i="1" smtClean="0">
                              <a:latin typeface="Cambria Math" panose="02040503050406030204" pitchFamily="18" charset="0"/>
                            </a:rPr>
                            <m:t>+ </m:t>
                          </m:r>
                          <m:r>
                            <a:rPr lang="en-US" altLang="zh-CN" b="1" i="1">
                              <a:latin typeface="Cambria Math" panose="02040503050406030204" pitchFamily="18" charset="0"/>
                            </a:rPr>
                            <m:t>𝑬</m:t>
                          </m:r>
                        </m:e>
                        <m:sub>
                          <m:r>
                            <a:rPr lang="en-US" altLang="zh-CN" b="1" i="1" smtClean="0">
                              <a:latin typeface="Cambria Math" panose="02040503050406030204" pitchFamily="18" charset="0"/>
                            </a:rPr>
                            <m:t>𝒙</m:t>
                          </m:r>
                          <m:r>
                            <a:rPr lang="en-US" altLang="zh-CN" b="1" i="1">
                              <a:latin typeface="Cambria Math" panose="02040503050406030204" pitchFamily="18" charset="0"/>
                            </a:rPr>
                            <m:t>~</m:t>
                          </m:r>
                          <m:sSub>
                            <m:sSubPr>
                              <m:ctrlPr>
                                <a:rPr lang="en-US" altLang="zh-CN" b="1" i="1" smtClean="0">
                                  <a:latin typeface="Cambria Math" panose="02040503050406030204" pitchFamily="18" charset="0"/>
                                </a:rPr>
                              </m:ctrlPr>
                            </m:sSubPr>
                            <m:e>
                              <m:r>
                                <a:rPr lang="en-US" altLang="zh-CN" b="1" i="1">
                                  <a:latin typeface="Cambria Math" panose="02040503050406030204" pitchFamily="18" charset="0"/>
                                </a:rPr>
                                <m:t>𝑷</m:t>
                              </m:r>
                            </m:e>
                            <m:sub>
                              <m:r>
                                <a:rPr lang="en-US" altLang="zh-CN" b="1" i="1" smtClean="0">
                                  <a:latin typeface="Cambria Math" panose="02040503050406030204" pitchFamily="18" charset="0"/>
                                </a:rPr>
                                <m:t>𝒈</m:t>
                              </m:r>
                            </m:sub>
                          </m:sSub>
                        </m:sub>
                      </m:sSub>
                      <m:r>
                        <a:rPr lang="en-US" altLang="zh-CN" b="1" i="1">
                          <a:latin typeface="Cambria Math" panose="02040503050406030204" pitchFamily="18" charset="0"/>
                        </a:rPr>
                        <m:t>[</m:t>
                      </m:r>
                      <m:r>
                        <a:rPr lang="en-US" altLang="zh-CN" b="1" i="1" smtClean="0">
                          <a:latin typeface="Cambria Math" panose="02040503050406030204" pitchFamily="18" charset="0"/>
                        </a:rPr>
                        <m:t> </m:t>
                      </m:r>
                      <m:func>
                        <m:funcPr>
                          <m:ctrlPr>
                            <a:rPr lang="en-US" altLang="zh-CN" b="1" i="1">
                              <a:latin typeface="Cambria Math" panose="02040503050406030204" pitchFamily="18" charset="0"/>
                            </a:rPr>
                          </m:ctrlPr>
                        </m:funcPr>
                        <m:fName>
                          <m:r>
                            <a:rPr lang="en-US" altLang="zh-CN" b="1" i="1">
                              <a:latin typeface="Cambria Math" panose="02040503050406030204" pitchFamily="18" charset="0"/>
                            </a:rPr>
                            <m:t>𝒍𝒐𝒈</m:t>
                          </m:r>
                        </m:fName>
                        <m:e>
                          <m:r>
                            <a:rPr lang="en-US" altLang="zh-CN" b="1" i="1" smtClean="0">
                              <a:latin typeface="Cambria Math" panose="02040503050406030204" pitchFamily="18" charset="0"/>
                            </a:rPr>
                            <m:t>(</m:t>
                          </m:r>
                          <m:r>
                            <a:rPr lang="en-US" altLang="zh-CN" b="1" i="1" smtClean="0">
                              <a:latin typeface="Cambria Math" panose="02040503050406030204" pitchFamily="18" charset="0"/>
                            </a:rPr>
                            <m:t>𝟏</m:t>
                          </m:r>
                          <m:r>
                            <a:rPr lang="en-US" altLang="zh-CN" b="1" i="1" smtClean="0">
                              <a:latin typeface="Cambria Math" panose="02040503050406030204" pitchFamily="18" charset="0"/>
                            </a:rPr>
                            <m:t> − </m:t>
                          </m:r>
                          <m:r>
                            <a:rPr lang="en-US" altLang="zh-CN" b="1" i="1">
                              <a:latin typeface="Cambria Math" panose="02040503050406030204" pitchFamily="18" charset="0"/>
                            </a:rPr>
                            <m:t>𝑫</m:t>
                          </m:r>
                          <m:d>
                            <m:dPr>
                              <m:ctrlPr>
                                <a:rPr lang="en-US" altLang="zh-CN" b="1" i="1">
                                  <a:latin typeface="Cambria Math" panose="02040503050406030204" pitchFamily="18" charset="0"/>
                                </a:rPr>
                              </m:ctrlPr>
                            </m:dPr>
                            <m:e>
                              <m:r>
                                <a:rPr lang="en-US" altLang="zh-CN" b="1" i="1" smtClean="0">
                                  <a:latin typeface="Cambria Math" panose="02040503050406030204" pitchFamily="18" charset="0"/>
                                </a:rPr>
                                <m:t>𝒙</m:t>
                              </m:r>
                            </m:e>
                          </m:d>
                        </m:e>
                      </m:func>
                      <m:r>
                        <a:rPr lang="en-US" altLang="zh-CN" b="1" i="1">
                          <a:latin typeface="Cambria Math" panose="02040503050406030204" pitchFamily="18" charset="0"/>
                        </a:rPr>
                        <m:t>]</m:t>
                      </m:r>
                    </m:oMath>
                  </m:oMathPara>
                </a14:m>
                <a:endParaRPr lang="zh-CN" altLang="en-US" b="1" i="1" dirty="0"/>
              </a:p>
            </p:txBody>
          </p:sp>
        </mc:Choice>
        <mc:Fallback xmlns="">
          <p:sp>
            <p:nvSpPr>
              <p:cNvPr id="5" name="文本框 4">
                <a:extLst>
                  <a:ext uri="{FF2B5EF4-FFF2-40B4-BE49-F238E27FC236}">
                    <a16:creationId xmlns:a16="http://schemas.microsoft.com/office/drawing/2014/main" id="{A694ED0D-B617-4B38-ACA3-255EC1FB457F}"/>
                  </a:ext>
                </a:extLst>
              </p:cNvPr>
              <p:cNvSpPr txBox="1">
                <a:spLocks noRot="1" noChangeAspect="1" noMove="1" noResize="1" noEditPoints="1" noAdjustHandles="1" noChangeArrowheads="1" noChangeShapeType="1" noTextEdit="1"/>
              </p:cNvSpPr>
              <p:nvPr/>
            </p:nvSpPr>
            <p:spPr>
              <a:xfrm>
                <a:off x="575819" y="1823449"/>
                <a:ext cx="10486106" cy="459549"/>
              </a:xfrm>
              <a:prstGeom prst="rect">
                <a:avLst/>
              </a:prstGeom>
              <a:blipFill>
                <a:blip r:embed="rId4"/>
                <a:stretch>
                  <a:fillRect b="-131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DF879EE4-6D8A-4541-9A3C-5BFA5D243612}"/>
                  </a:ext>
                </a:extLst>
              </p:cNvPr>
              <p:cNvSpPr/>
              <p:nvPr/>
            </p:nvSpPr>
            <p:spPr>
              <a:xfrm>
                <a:off x="575819" y="2205375"/>
                <a:ext cx="10261600" cy="507831"/>
              </a:xfrm>
              <a:prstGeom prst="rect">
                <a:avLst/>
              </a:prstGeom>
            </p:spPr>
            <p:txBody>
              <a:bodyPr wrap="square">
                <a:spAutoFit/>
              </a:bodyPr>
              <a:lstStyle/>
              <a:p>
                <a:pPr>
                  <a:lnSpc>
                    <a:spcPct val="150000"/>
                  </a:lnSpc>
                </a:pPr>
                <a:r>
                  <a:rPr lang="en-US" altLang="zh-CN" b="1" dirty="0">
                    <a:latin typeface="黑体" panose="02010609060101010101" pitchFamily="49" charset="-122"/>
                    <a:ea typeface="黑体" panose="02010609060101010101" pitchFamily="49" charset="-122"/>
                  </a:rPr>
                  <a:t>		(</a:t>
                </a:r>
                <a:r>
                  <a:rPr lang="en-US" altLang="zh-CN" b="1" dirty="0">
                    <a:latin typeface="Times New Roman" panose="02020603050405020304" pitchFamily="18" charset="0"/>
                    <a:ea typeface="黑体" panose="02010609060101010101" pitchFamily="49" charset="-122"/>
                    <a:cs typeface="Times New Roman" panose="02020603050405020304" pitchFamily="18" charset="0"/>
                  </a:rPr>
                  <a:t>x </a:t>
                </a:r>
                <a:r>
                  <a:rPr lang="zh-CN" altLang="en-US" b="1" dirty="0">
                    <a:latin typeface="黑体" panose="02010609060101010101" pitchFamily="49" charset="-122"/>
                    <a:ea typeface="黑体" panose="02010609060101010101" pitchFamily="49" charset="-122"/>
                  </a:rPr>
                  <a:t>采样于真实数据分布</a:t>
                </a:r>
                <a14:m>
                  <m:oMath xmlns:m="http://schemas.openxmlformats.org/officeDocument/2006/math">
                    <m:sSub>
                      <m:sSubPr>
                        <m:ctrlPr>
                          <a:rPr lang="en-US" altLang="zh-CN" b="1" i="1" dirty="0" smtClean="0">
                            <a:latin typeface="Cambria Math" panose="02040503050406030204" pitchFamily="18" charset="0"/>
                            <a:ea typeface="黑体" panose="02010609060101010101" pitchFamily="49" charset="-122"/>
                          </a:rPr>
                        </m:ctrlPr>
                      </m:sSubPr>
                      <m:e>
                        <m:r>
                          <a:rPr lang="en-US" altLang="zh-CN" b="1" i="1" dirty="0" smtClean="0">
                            <a:latin typeface="Cambria Math" panose="02040503050406030204" pitchFamily="18" charset="0"/>
                            <a:ea typeface="黑体" panose="02010609060101010101" pitchFamily="49" charset="-122"/>
                          </a:rPr>
                          <m:t> </m:t>
                        </m:r>
                        <m:r>
                          <a:rPr lang="en-US" altLang="zh-CN" b="1" i="1" dirty="0" smtClean="0">
                            <a:latin typeface="Cambria Math" panose="02040503050406030204" pitchFamily="18" charset="0"/>
                            <a:ea typeface="黑体" panose="02010609060101010101" pitchFamily="49" charset="-122"/>
                          </a:rPr>
                          <m:t>𝑷</m:t>
                        </m:r>
                      </m:e>
                      <m:sub>
                        <m:r>
                          <a:rPr lang="en-US" altLang="zh-CN" b="1" i="1" dirty="0" smtClean="0">
                            <a:latin typeface="Cambria Math" panose="02040503050406030204" pitchFamily="18" charset="0"/>
                            <a:ea typeface="黑体" panose="02010609060101010101" pitchFamily="49" charset="-122"/>
                          </a:rPr>
                          <m:t>𝒅𝒂𝒕𝒂</m:t>
                        </m:r>
                      </m:sub>
                    </m:sSub>
                    <m:d>
                      <m:dPr>
                        <m:ctrlPr>
                          <a:rPr lang="en-US" altLang="zh-CN" b="1" i="1" dirty="0" smtClean="0">
                            <a:latin typeface="Cambria Math" panose="02040503050406030204" pitchFamily="18" charset="0"/>
                            <a:ea typeface="黑体" panose="02010609060101010101" pitchFamily="49" charset="-122"/>
                          </a:rPr>
                        </m:ctrlPr>
                      </m:dPr>
                      <m:e>
                        <m:r>
                          <a:rPr lang="en-US" altLang="zh-CN" b="1" i="1" dirty="0" smtClean="0">
                            <a:latin typeface="Cambria Math" panose="02040503050406030204" pitchFamily="18" charset="0"/>
                            <a:ea typeface="黑体" panose="02010609060101010101" pitchFamily="49" charset="-122"/>
                          </a:rPr>
                          <m:t>𝒙</m:t>
                        </m:r>
                      </m:e>
                    </m:d>
                  </m:oMath>
                </a14:m>
                <a:r>
                  <a:rPr lang="en-US" altLang="zh-CN" b="1" i="1" dirty="0">
                    <a:latin typeface="黑体" panose="02010609060101010101" pitchFamily="49" charset="-122"/>
                    <a:ea typeface="黑体" panose="02010609060101010101" pitchFamily="49" charset="-122"/>
                  </a:rPr>
                  <a:t>,</a:t>
                </a:r>
                <a:r>
                  <a:rPr lang="en-US" altLang="zh-CN" b="1" i="1" dirty="0">
                    <a:latin typeface="Times New Roman" panose="02020603050405020304" pitchFamily="18" charset="0"/>
                    <a:ea typeface="黑体" panose="02010609060101010101" pitchFamily="49" charset="-122"/>
                    <a:cs typeface="Times New Roman" panose="02020603050405020304" pitchFamily="18" charset="0"/>
                  </a:rPr>
                  <a:t>z </a:t>
                </a:r>
                <a:r>
                  <a:rPr lang="zh-CN" altLang="en-US" b="1" dirty="0">
                    <a:latin typeface="黑体" panose="02010609060101010101" pitchFamily="49" charset="-122"/>
                    <a:ea typeface="黑体" panose="02010609060101010101" pitchFamily="49" charset="-122"/>
                  </a:rPr>
                  <a:t>采样于先验分布</a:t>
                </a:r>
                <a14:m>
                  <m:oMath xmlns:m="http://schemas.openxmlformats.org/officeDocument/2006/math">
                    <m:sSub>
                      <m:sSubPr>
                        <m:ctrlPr>
                          <a:rPr lang="en-US" altLang="zh-CN" b="1" i="1" smtClean="0">
                            <a:latin typeface="Cambria Math" panose="02040503050406030204" pitchFamily="18" charset="0"/>
                            <a:ea typeface="黑体" panose="02010609060101010101" pitchFamily="49" charset="-122"/>
                          </a:rPr>
                        </m:ctrlPr>
                      </m:sSubPr>
                      <m:e>
                        <m:r>
                          <a:rPr lang="en-US" altLang="zh-CN" b="1" i="1" smtClean="0">
                            <a:latin typeface="Cambria Math" panose="02040503050406030204" pitchFamily="18" charset="0"/>
                            <a:ea typeface="黑体" panose="02010609060101010101" pitchFamily="49" charset="-122"/>
                          </a:rPr>
                          <m:t> </m:t>
                        </m:r>
                        <m:r>
                          <a:rPr lang="en-US" altLang="zh-CN" b="1" i="1" smtClean="0">
                            <a:latin typeface="Cambria Math" panose="02040503050406030204" pitchFamily="18" charset="0"/>
                            <a:ea typeface="黑体" panose="02010609060101010101" pitchFamily="49" charset="-122"/>
                          </a:rPr>
                          <m:t>𝑷</m:t>
                        </m:r>
                      </m:e>
                      <m:sub>
                        <m:r>
                          <a:rPr lang="en-US" altLang="zh-CN" b="1" i="1" smtClean="0">
                            <a:latin typeface="Cambria Math" panose="02040503050406030204" pitchFamily="18" charset="0"/>
                            <a:ea typeface="黑体" panose="02010609060101010101" pitchFamily="49" charset="-122"/>
                          </a:rPr>
                          <m:t>𝒁</m:t>
                        </m:r>
                      </m:sub>
                    </m:sSub>
                    <m:d>
                      <m:dPr>
                        <m:ctrlPr>
                          <a:rPr lang="en-US" altLang="zh-CN" b="1" i="1" smtClean="0">
                            <a:latin typeface="Cambria Math" panose="02040503050406030204" pitchFamily="18" charset="0"/>
                            <a:ea typeface="黑体" panose="02010609060101010101" pitchFamily="49" charset="-122"/>
                          </a:rPr>
                        </m:ctrlPr>
                      </m:dPr>
                      <m:e>
                        <m:r>
                          <a:rPr lang="en-US" altLang="zh-CN" b="1" i="1" smtClean="0">
                            <a:latin typeface="Cambria Math" panose="02040503050406030204" pitchFamily="18" charset="0"/>
                            <a:ea typeface="黑体" panose="02010609060101010101" pitchFamily="49" charset="-122"/>
                          </a:rPr>
                          <m:t>𝒁</m:t>
                        </m:r>
                      </m:e>
                    </m:d>
                  </m:oMath>
                </a14:m>
                <a:r>
                  <a:rPr lang="en-US" altLang="zh-CN" b="1" dirty="0">
                    <a:latin typeface="黑体" panose="02010609060101010101" pitchFamily="49" charset="-122"/>
                    <a:ea typeface="黑体" panose="02010609060101010101" pitchFamily="49" charset="-122"/>
                  </a:rPr>
                  <a:t>,</a:t>
                </a:r>
                <a:r>
                  <a:rPr lang="zh-CN" altLang="en-US" b="1" dirty="0">
                    <a:latin typeface="黑体" panose="02010609060101010101" pitchFamily="49" charset="-122"/>
                    <a:ea typeface="黑体" panose="02010609060101010101" pitchFamily="49" charset="-122"/>
                  </a:rPr>
                  <a:t>例如高斯噪声分布</a:t>
                </a:r>
                <a:r>
                  <a:rPr lang="en-US" altLang="zh-CN" b="1" dirty="0">
                    <a:latin typeface="黑体" panose="02010609060101010101" pitchFamily="49" charset="-122"/>
                    <a:ea typeface="黑体" panose="02010609060101010101" pitchFamily="49" charset="-122"/>
                  </a:rPr>
                  <a:t>)</a:t>
                </a:r>
                <a:endParaRPr lang="zh-CN" altLang="en-US" b="1" dirty="0">
                  <a:latin typeface="黑体" panose="02010609060101010101" pitchFamily="49" charset="-122"/>
                  <a:ea typeface="黑体" panose="02010609060101010101" pitchFamily="49" charset="-122"/>
                </a:endParaRPr>
              </a:p>
            </p:txBody>
          </p:sp>
        </mc:Choice>
        <mc:Fallback xmlns="">
          <p:sp>
            <p:nvSpPr>
              <p:cNvPr id="6" name="矩形 5">
                <a:extLst>
                  <a:ext uri="{FF2B5EF4-FFF2-40B4-BE49-F238E27FC236}">
                    <a16:creationId xmlns:a16="http://schemas.microsoft.com/office/drawing/2014/main" id="{DF879EE4-6D8A-4541-9A3C-5BFA5D243612}"/>
                  </a:ext>
                </a:extLst>
              </p:cNvPr>
              <p:cNvSpPr>
                <a:spLocks noRot="1" noChangeAspect="1" noMove="1" noResize="1" noEditPoints="1" noAdjustHandles="1" noChangeArrowheads="1" noChangeShapeType="1" noTextEdit="1"/>
              </p:cNvSpPr>
              <p:nvPr/>
            </p:nvSpPr>
            <p:spPr>
              <a:xfrm>
                <a:off x="575819" y="2205375"/>
                <a:ext cx="10261600" cy="507831"/>
              </a:xfrm>
              <a:prstGeom prst="rect">
                <a:avLst/>
              </a:prstGeom>
              <a:blipFill>
                <a:blip r:embed="rId5"/>
                <a:stretch>
                  <a:fillRect b="-963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7AC6A6E1-2849-4542-A4F4-6F1F65FCB93A}"/>
                  </a:ext>
                </a:extLst>
              </p:cNvPr>
              <p:cNvSpPr txBox="1"/>
              <p:nvPr/>
            </p:nvSpPr>
            <p:spPr>
              <a:xfrm>
                <a:off x="575818" y="4276878"/>
                <a:ext cx="10261600" cy="1793761"/>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zh-CN" altLang="en-US" b="1" dirty="0">
                    <a:latin typeface="微软雅黑" panose="020B0503020204020204" pitchFamily="34" charset="-122"/>
                    <a:ea typeface="微软雅黑" panose="020B0503020204020204" pitchFamily="34" charset="-122"/>
                  </a:rPr>
                  <a:t>训练方法：</a:t>
                </a:r>
                <a:r>
                  <a:rPr lang="zh-CN" altLang="en-US" b="1" dirty="0">
                    <a:solidFill>
                      <a:srgbClr val="FF0000"/>
                    </a:solidFill>
                    <a:latin typeface="微软雅黑" panose="020B0503020204020204" pitchFamily="34" charset="-122"/>
                    <a:ea typeface="微软雅黑" panose="020B0503020204020204" pitchFamily="34" charset="-122"/>
                  </a:rPr>
                  <a:t>交替优化</a:t>
                </a:r>
                <a:endParaRPr lang="en-US" altLang="zh-CN" b="1" dirty="0">
                  <a:solidFill>
                    <a:srgbClr val="FF0000"/>
                  </a:solidFill>
                  <a:latin typeface="微软雅黑" panose="020B0503020204020204" pitchFamily="34" charset="-122"/>
                  <a:ea typeface="微软雅黑" panose="020B0503020204020204" pitchFamily="34" charset="-122"/>
                </a:endParaRPr>
              </a:p>
              <a:p>
                <a:pPr>
                  <a:lnSpc>
                    <a:spcPct val="150000"/>
                  </a:lnSpc>
                </a:pPr>
                <a:r>
                  <a:rPr lang="en-US" altLang="zh-CN" b="1" dirty="0">
                    <a:latin typeface="黑体" panose="02010609060101010101" pitchFamily="49" charset="-122"/>
                    <a:ea typeface="黑体" panose="02010609060101010101" pitchFamily="49" charset="-122"/>
                  </a:rPr>
                  <a:t>	</a:t>
                </a:r>
                <a:r>
                  <a:rPr lang="zh-CN" altLang="en-US" b="1" dirty="0">
                    <a:latin typeface="微软雅黑" panose="020B0503020204020204" pitchFamily="34" charset="-122"/>
                    <a:ea typeface="微软雅黑" panose="020B0503020204020204" pitchFamily="34" charset="-122"/>
                  </a:rPr>
                  <a:t>先固定生成器</a:t>
                </a: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G</a:t>
                </a:r>
                <a:r>
                  <a:rPr lang="en-US" altLang="zh-CN" b="1" dirty="0">
                    <a:latin typeface="微软雅黑" panose="020B0503020204020204" pitchFamily="34" charset="-122"/>
                    <a:ea typeface="微软雅黑" panose="020B0503020204020204" pitchFamily="34" charset="-122"/>
                  </a:rPr>
                  <a:t>,</a:t>
                </a:r>
                <a:r>
                  <a:rPr lang="zh-CN" altLang="en-US" b="1" dirty="0">
                    <a:latin typeface="微软雅黑" panose="020B0503020204020204" pitchFamily="34" charset="-122"/>
                    <a:ea typeface="微软雅黑" panose="020B0503020204020204" pitchFamily="34" charset="-122"/>
                  </a:rPr>
                  <a:t>优化判别器</a:t>
                </a: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D</a:t>
                </a:r>
                <a:r>
                  <a:rPr lang="en-US" altLang="zh-CN" b="1" dirty="0">
                    <a:latin typeface="微软雅黑" panose="020B0503020204020204" pitchFamily="34" charset="-122"/>
                    <a:ea typeface="微软雅黑" panose="020B0503020204020204" pitchFamily="34" charset="-122"/>
                  </a:rPr>
                  <a:t>,</a:t>
                </a:r>
                <a:r>
                  <a:rPr lang="zh-CN" altLang="en-US" b="1" dirty="0">
                    <a:latin typeface="微软雅黑" panose="020B0503020204020204" pitchFamily="34" charset="-122"/>
                    <a:ea typeface="微软雅黑" panose="020B0503020204020204" pitchFamily="34" charset="-122"/>
                  </a:rPr>
                  <a:t>使得</a:t>
                </a: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D</a:t>
                </a:r>
                <a:r>
                  <a:rPr lang="zh-CN" altLang="en-US" b="1" dirty="0">
                    <a:latin typeface="微软雅黑" panose="020B0503020204020204" pitchFamily="34" charset="-122"/>
                    <a:ea typeface="微软雅黑" panose="020B0503020204020204" pitchFamily="34" charset="-122"/>
                  </a:rPr>
                  <a:t>的判别准确率最大化</a:t>
                </a:r>
                <a:r>
                  <a:rPr lang="en-US" altLang="zh-CN" b="1" dirty="0">
                    <a:latin typeface="微软雅黑" panose="020B0503020204020204" pitchFamily="34" charset="-122"/>
                    <a:ea typeface="微软雅黑" panose="020B0503020204020204" pitchFamily="34" charset="-122"/>
                  </a:rPr>
                  <a:t>;</a:t>
                </a:r>
                <a:r>
                  <a:rPr lang="zh-CN" altLang="en-US" b="1" dirty="0">
                    <a:latin typeface="微软雅黑" panose="020B0503020204020204" pitchFamily="34" charset="-122"/>
                    <a:ea typeface="微软雅黑" panose="020B0503020204020204" pitchFamily="34" charset="-122"/>
                  </a:rPr>
                  <a:t>然后固定判别器</a:t>
                </a: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D</a:t>
                </a:r>
                <a:r>
                  <a:rPr lang="en-US" altLang="zh-CN" b="1" dirty="0">
                    <a:latin typeface="微软雅黑" panose="020B0503020204020204" pitchFamily="34" charset="-122"/>
                    <a:ea typeface="微软雅黑" panose="020B0503020204020204" pitchFamily="34" charset="-122"/>
                  </a:rPr>
                  <a:t>,</a:t>
                </a:r>
                <a:r>
                  <a:rPr lang="zh-CN" altLang="en-US" b="1" dirty="0">
                    <a:latin typeface="微软雅黑" panose="020B0503020204020204" pitchFamily="34" charset="-122"/>
                    <a:ea typeface="微软雅黑" panose="020B0503020204020204" pitchFamily="34" charset="-122"/>
                  </a:rPr>
                  <a:t>优化生成器</a:t>
                </a: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G</a:t>
                </a:r>
                <a:r>
                  <a:rPr lang="en-US" altLang="zh-CN" b="1" dirty="0">
                    <a:latin typeface="微软雅黑" panose="020B0503020204020204" pitchFamily="34" charset="-122"/>
                    <a:ea typeface="微软雅黑" panose="020B0503020204020204" pitchFamily="34" charset="-122"/>
                  </a:rPr>
                  <a:t>,</a:t>
                </a:r>
                <a:r>
                  <a:rPr lang="zh-CN" altLang="en-US" b="1" dirty="0">
                    <a:latin typeface="微软雅黑" panose="020B0503020204020204" pitchFamily="34" charset="-122"/>
                    <a:ea typeface="微软雅黑" panose="020B0503020204020204" pitchFamily="34" charset="-122"/>
                  </a:rPr>
                  <a:t>使得</a:t>
                </a: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D</a:t>
                </a:r>
                <a:r>
                  <a:rPr lang="zh-CN" altLang="en-US" b="1" dirty="0">
                    <a:latin typeface="微软雅黑" panose="020B0503020204020204" pitchFamily="34" charset="-122"/>
                    <a:ea typeface="微软雅黑" panose="020B0503020204020204" pitchFamily="34" charset="-122"/>
                  </a:rPr>
                  <a:t>的判别准确率最小化</a:t>
                </a:r>
                <a:r>
                  <a:rPr lang="en-US" altLang="zh-CN" b="1" dirty="0">
                    <a:latin typeface="微软雅黑" panose="020B0503020204020204" pitchFamily="34" charset="-122"/>
                    <a:ea typeface="微软雅黑" panose="020B0503020204020204" pitchFamily="34" charset="-122"/>
                  </a:rPr>
                  <a:t>.</a:t>
                </a:r>
                <a:r>
                  <a:rPr lang="zh-CN" altLang="en-US" b="1" dirty="0">
                    <a:latin typeface="微软雅黑" panose="020B0503020204020204" pitchFamily="34" charset="-122"/>
                    <a:ea typeface="微软雅黑" panose="020B0503020204020204" pitchFamily="34" charset="-122"/>
                  </a:rPr>
                  <a:t>当且仅当</a:t>
                </a:r>
                <a14:m>
                  <m:oMath xmlns:m="http://schemas.openxmlformats.org/officeDocument/2006/math">
                    <m:sSub>
                      <m:sSubPr>
                        <m:ctrlPr>
                          <a:rPr lang="en-US" altLang="zh-CN" b="1" i="1" dirty="0">
                            <a:latin typeface="Cambria Math" panose="02040503050406030204" pitchFamily="18" charset="0"/>
                            <a:ea typeface="黑体" panose="02010609060101010101" pitchFamily="49" charset="-122"/>
                          </a:rPr>
                        </m:ctrlPr>
                      </m:sSubPr>
                      <m:e>
                        <m:r>
                          <a:rPr lang="en-US" altLang="zh-CN" b="1" i="1" dirty="0" smtClean="0">
                            <a:latin typeface="Cambria Math" panose="02040503050406030204" pitchFamily="18" charset="0"/>
                            <a:ea typeface="黑体" panose="02010609060101010101" pitchFamily="49" charset="-122"/>
                          </a:rPr>
                          <m:t> </m:t>
                        </m:r>
                        <m:r>
                          <a:rPr lang="en-US" altLang="zh-CN" b="1" i="1" dirty="0" smtClean="0">
                            <a:latin typeface="Cambria Math" panose="02040503050406030204" pitchFamily="18" charset="0"/>
                            <a:ea typeface="黑体" panose="02010609060101010101" pitchFamily="49" charset="-122"/>
                          </a:rPr>
                          <m:t>𝑷</m:t>
                        </m:r>
                      </m:e>
                      <m:sub>
                        <m:r>
                          <a:rPr lang="en-US" altLang="zh-CN" b="1" i="1" dirty="0" smtClean="0">
                            <a:latin typeface="Cambria Math" panose="02040503050406030204" pitchFamily="18" charset="0"/>
                            <a:ea typeface="黑体" panose="02010609060101010101" pitchFamily="49" charset="-122"/>
                          </a:rPr>
                          <m:t>𝒅𝒂𝒕𝒂</m:t>
                        </m:r>
                      </m:sub>
                    </m:sSub>
                  </m:oMath>
                </a14:m>
                <a:r>
                  <a:rPr lang="en-US" altLang="zh-CN" b="1" dirty="0">
                    <a:latin typeface="微软雅黑" panose="020B0503020204020204" pitchFamily="34" charset="-122"/>
                    <a:ea typeface="微软雅黑" panose="020B0503020204020204" pitchFamily="34" charset="-122"/>
                  </a:rPr>
                  <a:t>= </a:t>
                </a:r>
                <a14:m>
                  <m:oMath xmlns:m="http://schemas.openxmlformats.org/officeDocument/2006/math">
                    <m:sSub>
                      <m:sSubPr>
                        <m:ctrlPr>
                          <a:rPr lang="en-US" altLang="zh-CN" b="1" i="1" dirty="0">
                            <a:latin typeface="Cambria Math" panose="02040503050406030204" pitchFamily="18" charset="0"/>
                            <a:ea typeface="黑体" panose="02010609060101010101" pitchFamily="49" charset="-122"/>
                          </a:rPr>
                        </m:ctrlPr>
                      </m:sSubPr>
                      <m:e>
                        <m:r>
                          <a:rPr lang="en-US" altLang="zh-CN" b="1" i="1" dirty="0" smtClean="0">
                            <a:latin typeface="Cambria Math" panose="02040503050406030204" pitchFamily="18" charset="0"/>
                            <a:ea typeface="黑体" panose="02010609060101010101" pitchFamily="49" charset="-122"/>
                          </a:rPr>
                          <m:t> </m:t>
                        </m:r>
                        <m:r>
                          <a:rPr lang="en-US" altLang="zh-CN" b="1" i="1" dirty="0" smtClean="0">
                            <a:latin typeface="Cambria Math" panose="02040503050406030204" pitchFamily="18" charset="0"/>
                            <a:ea typeface="黑体" panose="02010609060101010101" pitchFamily="49" charset="-122"/>
                          </a:rPr>
                          <m:t>𝑷</m:t>
                        </m:r>
                      </m:e>
                      <m:sub>
                        <m:r>
                          <a:rPr lang="en-US" altLang="zh-CN" b="1" i="1" dirty="0" smtClean="0">
                            <a:latin typeface="Cambria Math" panose="02040503050406030204" pitchFamily="18" charset="0"/>
                            <a:ea typeface="黑体" panose="02010609060101010101" pitchFamily="49" charset="-122"/>
                          </a:rPr>
                          <m:t>𝒈</m:t>
                        </m:r>
                      </m:sub>
                    </m:sSub>
                  </m:oMath>
                </a14:m>
                <a:r>
                  <a:rPr lang="zh-CN" altLang="en-US" b="1" dirty="0">
                    <a:latin typeface="微软雅黑" panose="020B0503020204020204" pitchFamily="34" charset="-122"/>
                    <a:ea typeface="微软雅黑" panose="020B0503020204020204" pitchFamily="34" charset="-122"/>
                  </a:rPr>
                  <a:t>时达到全局最优解</a:t>
                </a:r>
                <a:r>
                  <a:rPr lang="en-US" altLang="zh-CN" b="1" dirty="0">
                    <a:latin typeface="微软雅黑" panose="020B0503020204020204" pitchFamily="34" charset="-122"/>
                    <a:ea typeface="微软雅黑" panose="020B0503020204020204" pitchFamily="34" charset="-122"/>
                  </a:rPr>
                  <a:t>.</a:t>
                </a:r>
                <a:r>
                  <a:rPr lang="zh-CN" altLang="en-US" b="1" dirty="0">
                    <a:latin typeface="微软雅黑" panose="020B0503020204020204" pitchFamily="34" charset="-122"/>
                    <a:ea typeface="微软雅黑" panose="020B0503020204020204" pitchFamily="34" charset="-122"/>
                  </a:rPr>
                  <a:t>训练</a:t>
                </a: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GAN</a:t>
                </a:r>
                <a:r>
                  <a:rPr lang="zh-CN" altLang="en-US" b="1" dirty="0">
                    <a:latin typeface="微软雅黑" panose="020B0503020204020204" pitchFamily="34" charset="-122"/>
                    <a:ea typeface="微软雅黑" panose="020B0503020204020204" pitchFamily="34" charset="-122"/>
                  </a:rPr>
                  <a:t>时</a:t>
                </a:r>
                <a:r>
                  <a:rPr lang="en-US" altLang="zh-CN" b="1" dirty="0">
                    <a:latin typeface="微软雅黑" panose="020B0503020204020204" pitchFamily="34" charset="-122"/>
                    <a:ea typeface="微软雅黑" panose="020B0503020204020204" pitchFamily="34" charset="-122"/>
                  </a:rPr>
                  <a:t>,</a:t>
                </a:r>
                <a:r>
                  <a:rPr lang="zh-CN" altLang="en-US" b="1" dirty="0">
                    <a:solidFill>
                      <a:srgbClr val="FF0000"/>
                    </a:solidFill>
                    <a:latin typeface="微软雅黑" panose="020B0503020204020204" pitchFamily="34" charset="-122"/>
                    <a:ea typeface="微软雅黑" panose="020B0503020204020204" pitchFamily="34" charset="-122"/>
                  </a:rPr>
                  <a:t>同一轮参数更新中</a:t>
                </a:r>
                <a:r>
                  <a:rPr lang="en-US" altLang="zh-CN" b="1" dirty="0">
                    <a:solidFill>
                      <a:srgbClr val="FF0000"/>
                    </a:solidFill>
                    <a:latin typeface="微软雅黑" panose="020B0503020204020204" pitchFamily="34" charset="-122"/>
                    <a:ea typeface="微软雅黑" panose="020B0503020204020204" pitchFamily="34" charset="-122"/>
                  </a:rPr>
                  <a:t>,</a:t>
                </a:r>
                <a:r>
                  <a:rPr lang="zh-CN" altLang="en-US" b="1" dirty="0">
                    <a:solidFill>
                      <a:srgbClr val="FF0000"/>
                    </a:solidFill>
                    <a:latin typeface="微软雅黑" panose="020B0503020204020204" pitchFamily="34" charset="-122"/>
                    <a:ea typeface="微软雅黑" panose="020B0503020204020204" pitchFamily="34" charset="-122"/>
                  </a:rPr>
                  <a:t>一般对</a:t>
                </a:r>
                <a:r>
                  <a:rPr lang="en-US" altLang="zh-CN"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D</a:t>
                </a:r>
                <a:r>
                  <a:rPr lang="zh-CN" altLang="en-US" b="1" dirty="0">
                    <a:solidFill>
                      <a:srgbClr val="FF0000"/>
                    </a:solidFill>
                    <a:latin typeface="微软雅黑" panose="020B0503020204020204" pitchFamily="34" charset="-122"/>
                    <a:ea typeface="微软雅黑" panose="020B0503020204020204" pitchFamily="34" charset="-122"/>
                  </a:rPr>
                  <a:t>的参数更新</a:t>
                </a:r>
                <a:r>
                  <a:rPr lang="en-US" altLang="zh-CN"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k</a:t>
                </a:r>
                <a:r>
                  <a:rPr lang="zh-CN" altLang="en-US" b="1" dirty="0">
                    <a:solidFill>
                      <a:srgbClr val="FF0000"/>
                    </a:solidFill>
                    <a:latin typeface="微软雅黑" panose="020B0503020204020204" pitchFamily="34" charset="-122"/>
                    <a:ea typeface="微软雅黑" panose="020B0503020204020204" pitchFamily="34" charset="-122"/>
                  </a:rPr>
                  <a:t>次再对</a:t>
                </a:r>
                <a:r>
                  <a:rPr lang="en-US" altLang="zh-CN"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G</a:t>
                </a:r>
                <a:r>
                  <a:rPr lang="zh-CN" altLang="en-US" b="1" dirty="0">
                    <a:solidFill>
                      <a:srgbClr val="FF0000"/>
                    </a:solidFill>
                    <a:latin typeface="微软雅黑" panose="020B0503020204020204" pitchFamily="34" charset="-122"/>
                    <a:ea typeface="微软雅黑" panose="020B0503020204020204" pitchFamily="34" charset="-122"/>
                  </a:rPr>
                  <a:t>的参数更新</a:t>
                </a:r>
                <a:r>
                  <a:rPr lang="en-US" altLang="zh-CN"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1</a:t>
                </a:r>
                <a:r>
                  <a:rPr lang="zh-CN" altLang="en-US" b="1" dirty="0">
                    <a:solidFill>
                      <a:srgbClr val="FF0000"/>
                    </a:solidFill>
                    <a:latin typeface="微软雅黑" panose="020B0503020204020204" pitchFamily="34" charset="-122"/>
                    <a:ea typeface="微软雅黑" panose="020B0503020204020204" pitchFamily="34" charset="-122"/>
                  </a:rPr>
                  <a:t>次。</a:t>
                </a:r>
              </a:p>
            </p:txBody>
          </p:sp>
        </mc:Choice>
        <mc:Fallback xmlns="">
          <p:sp>
            <p:nvSpPr>
              <p:cNvPr id="15" name="文本框 14">
                <a:extLst>
                  <a:ext uri="{FF2B5EF4-FFF2-40B4-BE49-F238E27FC236}">
                    <a16:creationId xmlns:a16="http://schemas.microsoft.com/office/drawing/2014/main" id="{7AC6A6E1-2849-4542-A4F4-6F1F65FCB93A}"/>
                  </a:ext>
                </a:extLst>
              </p:cNvPr>
              <p:cNvSpPr txBox="1">
                <a:spLocks noRot="1" noChangeAspect="1" noMove="1" noResize="1" noEditPoints="1" noAdjustHandles="1" noChangeArrowheads="1" noChangeShapeType="1" noTextEdit="1"/>
              </p:cNvSpPr>
              <p:nvPr/>
            </p:nvSpPr>
            <p:spPr>
              <a:xfrm>
                <a:off x="575818" y="4276878"/>
                <a:ext cx="10261600" cy="1793761"/>
              </a:xfrm>
              <a:prstGeom prst="rect">
                <a:avLst/>
              </a:prstGeom>
              <a:blipFill>
                <a:blip r:embed="rId6"/>
                <a:stretch>
                  <a:fillRect l="-475" r="-178" b="-204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08D25B78-7DA3-4D34-883A-07640CEC900B}"/>
                  </a:ext>
                </a:extLst>
              </p:cNvPr>
              <p:cNvSpPr txBox="1"/>
              <p:nvPr/>
            </p:nvSpPr>
            <p:spPr>
              <a:xfrm>
                <a:off x="575818" y="2790250"/>
                <a:ext cx="10261600" cy="1594667"/>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zh-CN" altLang="en-US" b="1" dirty="0">
                    <a:latin typeface="微软雅黑" panose="020B0503020204020204" pitchFamily="34" charset="-122"/>
                    <a:ea typeface="微软雅黑" panose="020B0503020204020204" pitchFamily="34" charset="-122"/>
                  </a:rPr>
                  <a:t>生成器</a:t>
                </a: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G</a:t>
                </a:r>
                <a:r>
                  <a:rPr lang="zh-CN" altLang="en-US" b="1" dirty="0">
                    <a:latin typeface="微软雅黑" panose="020B0503020204020204" pitchFamily="34" charset="-122"/>
                    <a:ea typeface="微软雅黑" panose="020B0503020204020204" pitchFamily="34" charset="-122"/>
                  </a:rPr>
                  <a:t>的损失函数：</a:t>
                </a:r>
                <a:endParaRPr lang="en-US" altLang="zh-CN" b="1" dirty="0">
                  <a:latin typeface="微软雅黑" panose="020B0503020204020204" pitchFamily="34" charset="-122"/>
                  <a:ea typeface="微软雅黑" panose="020B0503020204020204" pitchFamily="34" charset="-122"/>
                </a:endParaRPr>
              </a:p>
              <a:p>
                <a:pPr>
                  <a:lnSpc>
                    <a:spcPct val="150000"/>
                  </a:lnSpc>
                </a:pPr>
                <a:r>
                  <a:rPr lang="en-US" altLang="zh-CN" b="1" dirty="0">
                    <a:latin typeface="微软雅黑" panose="020B0503020204020204" pitchFamily="34" charset="-122"/>
                    <a:ea typeface="微软雅黑" panose="020B0503020204020204" pitchFamily="34" charset="-122"/>
                  </a:rPr>
                  <a:t>	</a:t>
                </a:r>
                <a:r>
                  <a:rPr lang="en-US" altLang="zh-CN" b="1" dirty="0"/>
                  <a:t> 					 </a:t>
                </a:r>
                <a14:m>
                  <m:oMath xmlns:m="http://schemas.openxmlformats.org/officeDocument/2006/math">
                    <m:func>
                      <m:funcPr>
                        <m:ctrlPr>
                          <a:rPr lang="en-US" altLang="zh-CN" b="1" i="1">
                            <a:latin typeface="Cambria Math" panose="02040503050406030204" pitchFamily="18" charset="0"/>
                          </a:rPr>
                        </m:ctrlPr>
                      </m:funcPr>
                      <m:fName>
                        <m:limLow>
                          <m:limLowPr>
                            <m:ctrlPr>
                              <a:rPr lang="en-US" altLang="zh-CN" b="1" i="1">
                                <a:latin typeface="Cambria Math" panose="02040503050406030204" pitchFamily="18" charset="0"/>
                              </a:rPr>
                            </m:ctrlPr>
                          </m:limLowPr>
                          <m:e>
                            <m:r>
                              <a:rPr lang="en-US" altLang="zh-CN" b="1" i="1">
                                <a:latin typeface="Cambria Math" panose="02040503050406030204" pitchFamily="18" charset="0"/>
                              </a:rPr>
                              <m:t>𝒎𝒊𝒏</m:t>
                            </m:r>
                          </m:e>
                          <m:lim>
                            <m:r>
                              <a:rPr lang="en-US" altLang="zh-CN" b="1" i="1">
                                <a:latin typeface="Cambria Math" panose="02040503050406030204" pitchFamily="18" charset="0"/>
                              </a:rPr>
                              <m:t>𝑮</m:t>
                            </m:r>
                          </m:lim>
                        </m:limLow>
                      </m:fName>
                      <m:e>
                        <m:r>
                          <a:rPr lang="en-US" altLang="zh-CN" b="1" i="1">
                            <a:latin typeface="Cambria Math" panose="02040503050406030204" pitchFamily="18" charset="0"/>
                          </a:rPr>
                          <m:t>𝑽</m:t>
                        </m:r>
                        <m:r>
                          <a:rPr lang="en-US" altLang="zh-CN" b="1" i="1">
                            <a:latin typeface="Cambria Math" panose="02040503050406030204" pitchFamily="18" charset="0"/>
                          </a:rPr>
                          <m:t>(</m:t>
                        </m:r>
                        <m:r>
                          <a:rPr lang="en-US" altLang="zh-CN" b="1" i="1">
                            <a:latin typeface="Cambria Math" panose="02040503050406030204" pitchFamily="18" charset="0"/>
                          </a:rPr>
                          <m:t>𝑫</m:t>
                        </m:r>
                        <m:r>
                          <a:rPr lang="en-US" altLang="zh-CN" b="1" i="1">
                            <a:latin typeface="Cambria Math" panose="02040503050406030204" pitchFamily="18" charset="0"/>
                          </a:rPr>
                          <m:t>,</m:t>
                        </m:r>
                        <m:r>
                          <a:rPr lang="en-US" altLang="zh-CN" b="1" i="1">
                            <a:latin typeface="Cambria Math" panose="02040503050406030204" pitchFamily="18" charset="0"/>
                          </a:rPr>
                          <m:t>𝑮</m:t>
                        </m:r>
                        <m:r>
                          <a:rPr lang="en-US" altLang="zh-CN" b="1" i="1">
                            <a:latin typeface="Cambria Math" panose="02040503050406030204" pitchFamily="18" charset="0"/>
                          </a:rPr>
                          <m:t>)</m:t>
                        </m:r>
                      </m:e>
                    </m:func>
                    <m:r>
                      <a:rPr lang="en-US" altLang="zh-CN" b="1" i="1">
                        <a:latin typeface="Cambria Math" panose="02040503050406030204" pitchFamily="18" charset="0"/>
                      </a:rPr>
                      <m:t> </m:t>
                    </m:r>
                    <m:r>
                      <a:rPr lang="en-US" altLang="zh-CN" b="1" i="0">
                        <a:latin typeface="Cambria Math" panose="02040503050406030204" pitchFamily="18" charset="0"/>
                      </a:rPr>
                      <m:t>=</m:t>
                    </m:r>
                    <m:sSub>
                      <m:sSubPr>
                        <m:ctrlPr>
                          <a:rPr lang="en-US" altLang="zh-CN" b="1" i="1">
                            <a:latin typeface="Cambria Math" panose="02040503050406030204" pitchFamily="18" charset="0"/>
                          </a:rPr>
                        </m:ctrlPr>
                      </m:sSubPr>
                      <m:e>
                        <m:r>
                          <a:rPr lang="en-US" altLang="zh-CN" b="1" i="0">
                            <a:latin typeface="Cambria Math" panose="02040503050406030204" pitchFamily="18" charset="0"/>
                          </a:rPr>
                          <m:t>𝐄</m:t>
                        </m:r>
                      </m:e>
                      <m:sub>
                        <m:r>
                          <a:rPr lang="en-US" altLang="zh-CN" b="1" i="0">
                            <a:latin typeface="Cambria Math" panose="02040503050406030204" pitchFamily="18" charset="0"/>
                          </a:rPr>
                          <m:t>𝐱</m:t>
                        </m:r>
                        <m:r>
                          <a:rPr lang="en-US" altLang="zh-CN" b="1" i="0">
                            <a:latin typeface="Cambria Math" panose="02040503050406030204" pitchFamily="18" charset="0"/>
                          </a:rPr>
                          <m:t>~</m:t>
                        </m:r>
                        <m:sSub>
                          <m:sSubPr>
                            <m:ctrlPr>
                              <a:rPr lang="en-US" altLang="zh-CN" b="1" i="1">
                                <a:latin typeface="Cambria Math" panose="02040503050406030204" pitchFamily="18" charset="0"/>
                              </a:rPr>
                            </m:ctrlPr>
                          </m:sSubPr>
                          <m:e>
                            <m:r>
                              <a:rPr lang="en-US" altLang="zh-CN" b="1" i="0">
                                <a:latin typeface="Cambria Math" panose="02040503050406030204" pitchFamily="18" charset="0"/>
                              </a:rPr>
                              <m:t>𝐏</m:t>
                            </m:r>
                          </m:e>
                          <m:sub>
                            <m:r>
                              <a:rPr lang="en-US" altLang="zh-CN" b="1" i="0">
                                <a:latin typeface="Cambria Math" panose="02040503050406030204" pitchFamily="18" charset="0"/>
                              </a:rPr>
                              <m:t>𝐳</m:t>
                            </m:r>
                          </m:sub>
                        </m:sSub>
                        <m:d>
                          <m:dPr>
                            <m:ctrlPr>
                              <a:rPr lang="en-US" altLang="zh-CN" b="1" i="1">
                                <a:latin typeface="Cambria Math" panose="02040503050406030204" pitchFamily="18" charset="0"/>
                              </a:rPr>
                            </m:ctrlPr>
                          </m:dPr>
                          <m:e>
                            <m:r>
                              <a:rPr lang="en-US" altLang="zh-CN" b="1" i="0" smtClean="0">
                                <a:latin typeface="Cambria Math" panose="02040503050406030204" pitchFamily="18" charset="0"/>
                              </a:rPr>
                              <m:t>𝐠</m:t>
                            </m:r>
                          </m:e>
                        </m:d>
                      </m:sub>
                    </m:sSub>
                    <m:d>
                      <m:dPr>
                        <m:begChr m:val="["/>
                        <m:endChr m:val="]"/>
                        <m:ctrlPr>
                          <a:rPr lang="en-US" altLang="zh-CN" b="1" i="1">
                            <a:latin typeface="Cambria Math" panose="02040503050406030204" pitchFamily="18" charset="0"/>
                          </a:rPr>
                        </m:ctrlPr>
                      </m:dPr>
                      <m:e>
                        <m:r>
                          <a:rPr lang="en-US" altLang="zh-CN" b="1" i="0">
                            <a:latin typeface="Cambria Math" panose="02040503050406030204" pitchFamily="18" charset="0"/>
                          </a:rPr>
                          <m:t> </m:t>
                        </m:r>
                        <m:func>
                          <m:funcPr>
                            <m:ctrlPr>
                              <a:rPr lang="en-US" altLang="zh-CN" b="1" i="1">
                                <a:latin typeface="Cambria Math" panose="02040503050406030204" pitchFamily="18" charset="0"/>
                              </a:rPr>
                            </m:ctrlPr>
                          </m:funcPr>
                          <m:fName>
                            <m:r>
                              <a:rPr lang="en-US" altLang="zh-CN" b="1" i="0">
                                <a:latin typeface="Cambria Math" panose="02040503050406030204" pitchFamily="18" charset="0"/>
                              </a:rPr>
                              <m:t>𝐥𝐨𝐠</m:t>
                            </m:r>
                          </m:fName>
                          <m:e>
                            <m:r>
                              <a:rPr lang="en-US" altLang="zh-CN" b="1" i="0">
                                <a:latin typeface="Cambria Math" panose="02040503050406030204" pitchFamily="18" charset="0"/>
                              </a:rPr>
                              <m:t>(</m:t>
                            </m:r>
                            <m:r>
                              <a:rPr lang="en-US" altLang="zh-CN" b="1" i="0">
                                <a:latin typeface="Cambria Math" panose="02040503050406030204" pitchFamily="18" charset="0"/>
                              </a:rPr>
                              <m:t>𝟏</m:t>
                            </m:r>
                            <m:r>
                              <a:rPr lang="en-US" altLang="zh-CN" b="1" i="0">
                                <a:latin typeface="Cambria Math" panose="02040503050406030204" pitchFamily="18" charset="0"/>
                              </a:rPr>
                              <m:t> − </m:t>
                            </m:r>
                            <m:r>
                              <a:rPr lang="en-US" altLang="zh-CN" b="1" i="0">
                                <a:latin typeface="Cambria Math" panose="02040503050406030204" pitchFamily="18" charset="0"/>
                              </a:rPr>
                              <m:t>𝐃</m:t>
                            </m:r>
                            <m:d>
                              <m:dPr>
                                <m:ctrlPr>
                                  <a:rPr lang="en-US" altLang="zh-CN" b="1" i="1">
                                    <a:latin typeface="Cambria Math" panose="02040503050406030204" pitchFamily="18" charset="0"/>
                                  </a:rPr>
                                </m:ctrlPr>
                              </m:dPr>
                              <m:e>
                                <m:r>
                                  <a:rPr lang="en-US" altLang="zh-CN" b="1" i="0">
                                    <a:latin typeface="Cambria Math" panose="02040503050406030204" pitchFamily="18" charset="0"/>
                                  </a:rPr>
                                  <m:t>𝐱</m:t>
                                </m:r>
                              </m:e>
                            </m:d>
                          </m:e>
                        </m:func>
                      </m:e>
                    </m:d>
                  </m:oMath>
                </a14:m>
                <a:r>
                  <a:rPr lang="en-US" altLang="zh-CN" b="1" dirty="0">
                    <a:latin typeface="微软雅黑" panose="020B0503020204020204" pitchFamily="34" charset="-122"/>
                    <a:ea typeface="微软雅黑" panose="020B0503020204020204" pitchFamily="34" charset="-122"/>
                  </a:rPr>
                  <a:t>     </a:t>
                </a: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b="1" dirty="0">
                    <a:latin typeface="Times New Roman" panose="02020603050405020304" pitchFamily="18" charset="0"/>
                    <a:cs typeface="Times New Roman" panose="02020603050405020304" pitchFamily="18" charset="0"/>
                  </a:rPr>
                  <a:t>Goodfellow</a:t>
                </a:r>
                <a:r>
                  <a:rPr lang="zh-CN" altLang="en-US" b="1" dirty="0">
                    <a:latin typeface="微软雅黑" panose="020B0503020204020204" pitchFamily="34" charset="-122"/>
                    <a:ea typeface="微软雅黑" panose="020B0503020204020204" pitchFamily="34" charset="-122"/>
                    <a:cs typeface="Times New Roman" panose="02020603050405020304" pitchFamily="18" charset="0"/>
                  </a:rPr>
                  <a:t>提出</a:t>
                </a: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a:t>
                </a:r>
              </a:p>
              <a:p>
                <a:pPr>
                  <a:lnSpc>
                    <a:spcPct val="150000"/>
                  </a:lnSpc>
                </a:pP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						</a:t>
                </a:r>
                <a14:m>
                  <m:oMath xmlns:m="http://schemas.openxmlformats.org/officeDocument/2006/math">
                    <m:sSub>
                      <m:sSubPr>
                        <m:ctrlPr>
                          <a:rPr lang="en-US" altLang="zh-CN" b="1" i="1">
                            <a:latin typeface="Cambria Math" panose="02040503050406030204" pitchFamily="18" charset="0"/>
                          </a:rPr>
                        </m:ctrlPr>
                      </m:sSubPr>
                      <m:e>
                        <m:func>
                          <m:funcPr>
                            <m:ctrlPr>
                              <a:rPr lang="en-US" altLang="zh-CN" b="1" i="1">
                                <a:latin typeface="Cambria Math" panose="02040503050406030204" pitchFamily="18" charset="0"/>
                              </a:rPr>
                            </m:ctrlPr>
                          </m:funcPr>
                          <m:fName>
                            <m:limLow>
                              <m:limLowPr>
                                <m:ctrlPr>
                                  <a:rPr lang="en-US" altLang="zh-CN" b="1" i="1">
                                    <a:latin typeface="Cambria Math" panose="02040503050406030204" pitchFamily="18" charset="0"/>
                                  </a:rPr>
                                </m:ctrlPr>
                              </m:limLowPr>
                              <m:e>
                                <m:r>
                                  <a:rPr lang="en-US" altLang="zh-CN" b="1" i="1" smtClean="0">
                                    <a:latin typeface="Cambria Math" panose="02040503050406030204" pitchFamily="18" charset="0"/>
                                  </a:rPr>
                                  <m:t>  </m:t>
                                </m:r>
                                <m:r>
                                  <a:rPr lang="en-US" altLang="zh-CN" b="1" i="1">
                                    <a:latin typeface="Cambria Math" panose="02040503050406030204" pitchFamily="18" charset="0"/>
                                  </a:rPr>
                                  <m:t>𝒎𝒊𝒏</m:t>
                                </m:r>
                              </m:e>
                              <m:lim>
                                <m:r>
                                  <a:rPr lang="en-US" altLang="zh-CN" b="1" i="1">
                                    <a:latin typeface="Cambria Math" panose="02040503050406030204" pitchFamily="18" charset="0"/>
                                  </a:rPr>
                                  <m:t>𝑮</m:t>
                                </m:r>
                              </m:lim>
                            </m:limLow>
                          </m:fName>
                          <m:e>
                            <m:r>
                              <a:rPr lang="en-US" altLang="zh-CN" b="1" i="1">
                                <a:latin typeface="Cambria Math" panose="02040503050406030204" pitchFamily="18" charset="0"/>
                              </a:rPr>
                              <m:t>𝑽</m:t>
                            </m:r>
                            <m:r>
                              <a:rPr lang="en-US" altLang="zh-CN" b="1" i="1">
                                <a:latin typeface="Cambria Math" panose="02040503050406030204" pitchFamily="18" charset="0"/>
                              </a:rPr>
                              <m:t>(</m:t>
                            </m:r>
                            <m:r>
                              <a:rPr lang="en-US" altLang="zh-CN" b="1" i="1">
                                <a:latin typeface="Cambria Math" panose="02040503050406030204" pitchFamily="18" charset="0"/>
                              </a:rPr>
                              <m:t>𝑫</m:t>
                            </m:r>
                            <m:r>
                              <a:rPr lang="en-US" altLang="zh-CN" b="1" i="1">
                                <a:latin typeface="Cambria Math" panose="02040503050406030204" pitchFamily="18" charset="0"/>
                              </a:rPr>
                              <m:t>,</m:t>
                            </m:r>
                            <m:r>
                              <a:rPr lang="en-US" altLang="zh-CN" b="1" i="1">
                                <a:latin typeface="Cambria Math" panose="02040503050406030204" pitchFamily="18" charset="0"/>
                              </a:rPr>
                              <m:t>𝑮</m:t>
                            </m:r>
                            <m:r>
                              <a:rPr lang="en-US" altLang="zh-CN" b="1" i="1">
                                <a:latin typeface="Cambria Math" panose="02040503050406030204" pitchFamily="18" charset="0"/>
                              </a:rPr>
                              <m:t>)</m:t>
                            </m:r>
                          </m:e>
                        </m:func>
                        <m:r>
                          <a:rPr lang="en-US" altLang="zh-CN" b="1" i="1">
                            <a:latin typeface="Cambria Math" panose="02040503050406030204" pitchFamily="18" charset="0"/>
                          </a:rPr>
                          <m:t>=</m:t>
                        </m:r>
                        <m:r>
                          <a:rPr lang="en-US" altLang="zh-CN" b="1" i="1">
                            <a:latin typeface="Cambria Math" panose="02040503050406030204" pitchFamily="18" charset="0"/>
                          </a:rPr>
                          <m:t>𝑬</m:t>
                        </m:r>
                      </m:e>
                      <m:sub>
                        <m:r>
                          <a:rPr lang="en-US" altLang="zh-CN" b="1" i="1">
                            <a:latin typeface="Cambria Math" panose="02040503050406030204" pitchFamily="18" charset="0"/>
                          </a:rPr>
                          <m:t>𝒙</m:t>
                        </m:r>
                        <m:r>
                          <a:rPr lang="en-US" altLang="zh-CN" b="1" i="1">
                            <a:latin typeface="Cambria Math" panose="02040503050406030204" pitchFamily="18" charset="0"/>
                          </a:rPr>
                          <m:t>~</m:t>
                        </m:r>
                        <m:sSub>
                          <m:sSubPr>
                            <m:ctrlPr>
                              <a:rPr lang="en-US" altLang="zh-CN" b="1" i="1">
                                <a:latin typeface="Cambria Math" panose="02040503050406030204" pitchFamily="18" charset="0"/>
                              </a:rPr>
                            </m:ctrlPr>
                          </m:sSubPr>
                          <m:e>
                            <m:r>
                              <a:rPr lang="en-US" altLang="zh-CN" b="1" i="1">
                                <a:latin typeface="Cambria Math" panose="02040503050406030204" pitchFamily="18" charset="0"/>
                              </a:rPr>
                              <m:t>𝑷</m:t>
                            </m:r>
                          </m:e>
                          <m:sub>
                            <m:r>
                              <a:rPr lang="en-US" altLang="zh-CN" b="1" i="1">
                                <a:latin typeface="Cambria Math" panose="02040503050406030204" pitchFamily="18" charset="0"/>
                              </a:rPr>
                              <m:t>𝒛</m:t>
                            </m:r>
                          </m:sub>
                        </m:sSub>
                        <m:d>
                          <m:dPr>
                            <m:ctrlPr>
                              <a:rPr lang="en-US" altLang="zh-CN" b="1" i="1">
                                <a:latin typeface="Cambria Math" panose="02040503050406030204" pitchFamily="18" charset="0"/>
                              </a:rPr>
                            </m:ctrlPr>
                          </m:dPr>
                          <m:e>
                            <m:r>
                              <a:rPr lang="en-US" altLang="zh-CN" b="1" i="1">
                                <a:latin typeface="Cambria Math" panose="02040503050406030204" pitchFamily="18" charset="0"/>
                              </a:rPr>
                              <m:t>𝒈</m:t>
                            </m:r>
                          </m:e>
                        </m:d>
                      </m:sub>
                    </m:sSub>
                    <m:d>
                      <m:dPr>
                        <m:begChr m:val="["/>
                        <m:endChr m:val="]"/>
                        <m:ctrlPr>
                          <a:rPr lang="en-US" altLang="zh-CN" b="1" i="1">
                            <a:latin typeface="Cambria Math" panose="02040503050406030204" pitchFamily="18" charset="0"/>
                          </a:rPr>
                        </m:ctrlPr>
                      </m:dPr>
                      <m:e>
                        <m:r>
                          <a:rPr lang="en-US" altLang="zh-CN" b="1" i="1">
                            <a:latin typeface="Cambria Math" panose="02040503050406030204" pitchFamily="18" charset="0"/>
                          </a:rPr>
                          <m:t> </m:t>
                        </m:r>
                        <m:func>
                          <m:funcPr>
                            <m:ctrlPr>
                              <a:rPr lang="en-US" altLang="zh-CN" b="1" i="1">
                                <a:latin typeface="Cambria Math" panose="02040503050406030204" pitchFamily="18" charset="0"/>
                              </a:rPr>
                            </m:ctrlPr>
                          </m:funcPr>
                          <m:fName>
                            <m:r>
                              <a:rPr lang="en-US" altLang="zh-CN" b="1" i="1" smtClean="0">
                                <a:latin typeface="Cambria Math" panose="02040503050406030204" pitchFamily="18" charset="0"/>
                              </a:rPr>
                              <m:t>− </m:t>
                            </m:r>
                            <m:r>
                              <a:rPr lang="en-US" altLang="zh-CN" b="1" i="1">
                                <a:latin typeface="Cambria Math" panose="02040503050406030204" pitchFamily="18" charset="0"/>
                              </a:rPr>
                              <m:t>𝒍𝒐𝒈</m:t>
                            </m:r>
                          </m:fName>
                          <m:e>
                            <m:r>
                              <a:rPr lang="en-US" altLang="zh-CN" b="1" i="1">
                                <a:latin typeface="Cambria Math" panose="02040503050406030204" pitchFamily="18" charset="0"/>
                              </a:rPr>
                              <m:t>𝑫</m:t>
                            </m:r>
                            <m:d>
                              <m:dPr>
                                <m:ctrlPr>
                                  <a:rPr lang="en-US" altLang="zh-CN" b="1" i="1">
                                    <a:latin typeface="Cambria Math" panose="02040503050406030204" pitchFamily="18" charset="0"/>
                                  </a:rPr>
                                </m:ctrlPr>
                              </m:dPr>
                              <m:e>
                                <m:r>
                                  <a:rPr lang="en-US" altLang="zh-CN" b="1" i="1">
                                    <a:latin typeface="Cambria Math" panose="02040503050406030204" pitchFamily="18" charset="0"/>
                                  </a:rPr>
                                  <m:t>𝒙</m:t>
                                </m:r>
                              </m:e>
                            </m:d>
                          </m:e>
                        </m:func>
                      </m:e>
                    </m:d>
                  </m:oMath>
                </a14:m>
                <a:r>
                  <a:rPr lang="en-US" altLang="zh-CN" b="1" dirty="0">
                    <a:latin typeface="微软雅黑" panose="020B0503020204020204" pitchFamily="34" charset="-122"/>
                    <a:ea typeface="微软雅黑" panose="020B0503020204020204" pitchFamily="34" charset="-122"/>
                  </a:rPr>
                  <a:t>           </a:t>
                </a: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b="1" dirty="0">
                    <a:latin typeface="微软雅黑" panose="020B0503020204020204" pitchFamily="34" charset="-122"/>
                    <a:ea typeface="微软雅黑" panose="020B0503020204020204" pitchFamily="34" charset="-122"/>
                    <a:cs typeface="Times New Roman" panose="02020603050405020304" pitchFamily="18" charset="0"/>
                  </a:rPr>
                  <a:t>改进版本</a:t>
                </a: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a:t>
                </a:r>
              </a:p>
            </p:txBody>
          </p:sp>
        </mc:Choice>
        <mc:Fallback xmlns="">
          <p:sp>
            <p:nvSpPr>
              <p:cNvPr id="3" name="文本框 2">
                <a:extLst>
                  <a:ext uri="{FF2B5EF4-FFF2-40B4-BE49-F238E27FC236}">
                    <a16:creationId xmlns:a16="http://schemas.microsoft.com/office/drawing/2014/main" id="{08D25B78-7DA3-4D34-883A-07640CEC900B}"/>
                  </a:ext>
                </a:extLst>
              </p:cNvPr>
              <p:cNvSpPr txBox="1">
                <a:spLocks noRot="1" noChangeAspect="1" noMove="1" noResize="1" noEditPoints="1" noAdjustHandles="1" noChangeArrowheads="1" noChangeShapeType="1" noTextEdit="1"/>
              </p:cNvSpPr>
              <p:nvPr/>
            </p:nvSpPr>
            <p:spPr>
              <a:xfrm>
                <a:off x="575818" y="2790250"/>
                <a:ext cx="10261600" cy="1594667"/>
              </a:xfrm>
              <a:prstGeom prst="rect">
                <a:avLst/>
              </a:prstGeom>
              <a:blipFill>
                <a:blip r:embed="rId7"/>
                <a:stretch>
                  <a:fillRect l="-35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760428661"/>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文本框 46"/>
          <p:cNvSpPr txBox="1"/>
          <p:nvPr/>
        </p:nvSpPr>
        <p:spPr>
          <a:xfrm>
            <a:off x="1220123" y="334738"/>
            <a:ext cx="7111077" cy="630942"/>
          </a:xfrm>
          <a:prstGeom prst="rect">
            <a:avLst/>
          </a:prstGeom>
          <a:noFill/>
        </p:spPr>
        <p:txBody>
          <a:bodyPr wrap="square" rtlCol="0">
            <a:spAutoFit/>
          </a:bodyPr>
          <a:lstStyle/>
          <a:p>
            <a:pPr defTabSz="914400">
              <a:defRPr/>
            </a:pPr>
            <a:r>
              <a:rPr lang="en-US" altLang="zh-CN" sz="3500" b="1" dirty="0">
                <a:solidFill>
                  <a:srgbClr val="0070C0"/>
                </a:solidFill>
                <a:latin typeface="微软雅黑" panose="020B0503020204020204" pitchFamily="34" charset="-122"/>
                <a:ea typeface="微软雅黑" panose="020B0503020204020204" pitchFamily="34" charset="-122"/>
              </a:rPr>
              <a:t>2.1 </a:t>
            </a:r>
            <a:r>
              <a:rPr lang="en-US" altLang="zh-CN" sz="2800"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Generative Adversarial Nets</a:t>
            </a:r>
          </a:p>
        </p:txBody>
      </p:sp>
      <p:pic>
        <p:nvPicPr>
          <p:cNvPr id="30" name="图片 29"/>
          <p:cNvPicPr>
            <a:picLocks noChangeAspect="1"/>
          </p:cNvPicPr>
          <p:nvPr/>
        </p:nvPicPr>
        <p:blipFill>
          <a:blip r:embed="rId3"/>
          <a:stretch>
            <a:fillRect/>
          </a:stretch>
        </p:blipFill>
        <p:spPr>
          <a:xfrm>
            <a:off x="1524000" y="6683182"/>
            <a:ext cx="1581150" cy="174817"/>
          </a:xfrm>
          <a:prstGeom prst="rect">
            <a:avLst/>
          </a:prstGeom>
        </p:spPr>
      </p:pic>
      <p:sp>
        <p:nvSpPr>
          <p:cNvPr id="2" name="文本框 1">
            <a:extLst>
              <a:ext uri="{FF2B5EF4-FFF2-40B4-BE49-F238E27FC236}">
                <a16:creationId xmlns:a16="http://schemas.microsoft.com/office/drawing/2014/main" id="{26CC0750-7935-4159-BC73-9E72757A244C}"/>
              </a:ext>
            </a:extLst>
          </p:cNvPr>
          <p:cNvSpPr txBox="1"/>
          <p:nvPr/>
        </p:nvSpPr>
        <p:spPr>
          <a:xfrm>
            <a:off x="901148" y="1179443"/>
            <a:ext cx="9912626" cy="646331"/>
          </a:xfrm>
          <a:prstGeom prst="rect">
            <a:avLst/>
          </a:prstGeom>
          <a:noFill/>
        </p:spPr>
        <p:txBody>
          <a:bodyPr wrap="square" rtlCol="0">
            <a:spAutoFit/>
          </a:bodyPr>
          <a:lstStyle/>
          <a:p>
            <a:r>
              <a:rPr lang="en-US" altLang="zh-CN" b="1" dirty="0">
                <a:latin typeface="Times New Roman" panose="02020603050405020304" pitchFamily="18" charset="0"/>
                <a:cs typeface="Times New Roman" panose="02020603050405020304" pitchFamily="18" charset="0"/>
              </a:rPr>
              <a:t>For number of training iterations do</a:t>
            </a:r>
          </a:p>
          <a:p>
            <a:r>
              <a:rPr lang="en-US" altLang="zh-CN" b="1" dirty="0">
                <a:latin typeface="Times New Roman" panose="02020603050405020304" pitchFamily="18" charset="0"/>
                <a:cs typeface="Times New Roman" panose="02020603050405020304" pitchFamily="18" charset="0"/>
              </a:rPr>
              <a:t>	For k step do</a:t>
            </a:r>
          </a:p>
        </p:txBody>
      </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5569762E-8D02-46C8-A454-0CCF652D5D1D}"/>
                  </a:ext>
                </a:extLst>
              </p:cNvPr>
              <p:cNvSpPr txBox="1"/>
              <p:nvPr/>
            </p:nvSpPr>
            <p:spPr>
              <a:xfrm>
                <a:off x="3154015" y="2754887"/>
                <a:ext cx="4969565" cy="84856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b="1" i="1">
                              <a:latin typeface="Cambria Math" panose="02040503050406030204" pitchFamily="18" charset="0"/>
                              <a:cs typeface="Times New Roman" panose="02020603050405020304" pitchFamily="18" charset="0"/>
                            </a:rPr>
                          </m:ctrlPr>
                        </m:sSubPr>
                        <m:e>
                          <m:r>
                            <a:rPr lang="en-US" altLang="zh-CN" b="1" i="1">
                              <a:latin typeface="Cambria Math" panose="02040503050406030204" pitchFamily="18" charset="0"/>
                              <a:ea typeface="Cambria Math" panose="02040503050406030204" pitchFamily="18" charset="0"/>
                              <a:cs typeface="Times New Roman" panose="02020603050405020304" pitchFamily="18" charset="0"/>
                            </a:rPr>
                            <m:t>𝜵</m:t>
                          </m:r>
                        </m:e>
                        <m:sub>
                          <m:sSub>
                            <m:sSubPr>
                              <m:ctrlPr>
                                <a:rPr lang="en-US" altLang="zh-CN" b="1" i="1">
                                  <a:latin typeface="Cambria Math" panose="02040503050406030204" pitchFamily="18" charset="0"/>
                                  <a:cs typeface="Times New Roman" panose="02020603050405020304" pitchFamily="18" charset="0"/>
                                </a:rPr>
                              </m:ctrlPr>
                            </m:sSubPr>
                            <m:e>
                              <m:r>
                                <a:rPr lang="zh-CN" altLang="en-US" b="1" i="1">
                                  <a:latin typeface="Cambria Math" panose="02040503050406030204" pitchFamily="18" charset="0"/>
                                  <a:cs typeface="Times New Roman" panose="02020603050405020304" pitchFamily="18" charset="0"/>
                                </a:rPr>
                                <m:t>𝜽</m:t>
                              </m:r>
                            </m:e>
                            <m:sub>
                              <m:r>
                                <a:rPr lang="en-US" altLang="zh-CN" b="1" i="1">
                                  <a:latin typeface="Cambria Math" panose="02040503050406030204" pitchFamily="18" charset="0"/>
                                  <a:cs typeface="Times New Roman" panose="02020603050405020304" pitchFamily="18" charset="0"/>
                                </a:rPr>
                                <m:t>𝒅</m:t>
                              </m:r>
                            </m:sub>
                          </m:sSub>
                        </m:sub>
                      </m:sSub>
                      <m:f>
                        <m:fPr>
                          <m:ctrlPr>
                            <a:rPr lang="en-US" altLang="zh-CN" b="1" i="1">
                              <a:latin typeface="Cambria Math" panose="02040503050406030204" pitchFamily="18" charset="0"/>
                              <a:cs typeface="Times New Roman" panose="02020603050405020304" pitchFamily="18" charset="0"/>
                            </a:rPr>
                          </m:ctrlPr>
                        </m:fPr>
                        <m:num>
                          <m:r>
                            <a:rPr lang="en-US" altLang="zh-CN" b="1" i="1">
                              <a:latin typeface="Cambria Math" panose="02040503050406030204" pitchFamily="18" charset="0"/>
                              <a:cs typeface="Times New Roman" panose="02020603050405020304" pitchFamily="18" charset="0"/>
                            </a:rPr>
                            <m:t>𝟏</m:t>
                          </m:r>
                        </m:num>
                        <m:den>
                          <m:r>
                            <a:rPr lang="en-US" altLang="zh-CN" b="1" i="1">
                              <a:latin typeface="Cambria Math" panose="02040503050406030204" pitchFamily="18" charset="0"/>
                              <a:cs typeface="Times New Roman" panose="02020603050405020304" pitchFamily="18" charset="0"/>
                            </a:rPr>
                            <m:t>𝒎</m:t>
                          </m:r>
                        </m:den>
                      </m:f>
                      <m:nary>
                        <m:naryPr>
                          <m:chr m:val="∑"/>
                          <m:ctrlPr>
                            <a:rPr lang="en-US" altLang="zh-CN" b="1" i="1">
                              <a:latin typeface="Cambria Math" panose="02040503050406030204" pitchFamily="18" charset="0"/>
                              <a:cs typeface="Times New Roman" panose="02020603050405020304" pitchFamily="18" charset="0"/>
                            </a:rPr>
                          </m:ctrlPr>
                        </m:naryPr>
                        <m:sub>
                          <m:r>
                            <m:rPr>
                              <m:brk m:alnAt="23"/>
                            </m:rPr>
                            <a:rPr lang="en-US" altLang="zh-CN" b="1" i="1">
                              <a:latin typeface="Cambria Math" panose="02040503050406030204" pitchFamily="18" charset="0"/>
                              <a:cs typeface="Times New Roman" panose="02020603050405020304" pitchFamily="18" charset="0"/>
                            </a:rPr>
                            <m:t>𝒊</m:t>
                          </m:r>
                          <m:r>
                            <a:rPr lang="en-US" altLang="zh-CN" b="1" i="1">
                              <a:latin typeface="Cambria Math" panose="02040503050406030204" pitchFamily="18" charset="0"/>
                              <a:cs typeface="Times New Roman" panose="02020603050405020304" pitchFamily="18" charset="0"/>
                            </a:rPr>
                            <m:t>=</m:t>
                          </m:r>
                          <m:r>
                            <a:rPr lang="en-US" altLang="zh-CN" b="1" i="1">
                              <a:latin typeface="Cambria Math" panose="02040503050406030204" pitchFamily="18" charset="0"/>
                              <a:cs typeface="Times New Roman" panose="02020603050405020304" pitchFamily="18" charset="0"/>
                            </a:rPr>
                            <m:t>𝟏</m:t>
                          </m:r>
                        </m:sub>
                        <m:sup>
                          <m:r>
                            <a:rPr lang="en-US" altLang="zh-CN" b="1" i="1">
                              <a:latin typeface="Cambria Math" panose="02040503050406030204" pitchFamily="18" charset="0"/>
                              <a:cs typeface="Times New Roman" panose="02020603050405020304" pitchFamily="18" charset="0"/>
                            </a:rPr>
                            <m:t>𝒎</m:t>
                          </m:r>
                        </m:sup>
                        <m:e>
                          <m:r>
                            <a:rPr lang="en-US" altLang="zh-CN" b="1" i="1">
                              <a:latin typeface="Cambria Math" panose="02040503050406030204" pitchFamily="18" charset="0"/>
                              <a:cs typeface="Times New Roman" panose="02020603050405020304" pitchFamily="18" charset="0"/>
                            </a:rPr>
                            <m:t>[</m:t>
                          </m:r>
                          <m:func>
                            <m:funcPr>
                              <m:ctrlPr>
                                <a:rPr lang="en-US" altLang="zh-CN" b="1" i="1">
                                  <a:latin typeface="Cambria Math" panose="02040503050406030204" pitchFamily="18" charset="0"/>
                                  <a:cs typeface="Times New Roman" panose="02020603050405020304" pitchFamily="18" charset="0"/>
                                </a:rPr>
                              </m:ctrlPr>
                            </m:funcPr>
                            <m:fName>
                              <m:r>
                                <a:rPr lang="en-US" altLang="zh-CN" b="1" i="1">
                                  <a:latin typeface="Cambria Math" panose="02040503050406030204" pitchFamily="18" charset="0"/>
                                  <a:cs typeface="Times New Roman" panose="02020603050405020304" pitchFamily="18" charset="0"/>
                                </a:rPr>
                                <m:t>𝒍𝒐𝒈</m:t>
                              </m:r>
                            </m:fName>
                            <m:e>
                              <m:r>
                                <a:rPr lang="en-US" altLang="zh-CN" b="1" i="1">
                                  <a:latin typeface="Cambria Math" panose="02040503050406030204" pitchFamily="18" charset="0"/>
                                  <a:cs typeface="Times New Roman" panose="02020603050405020304" pitchFamily="18" charset="0"/>
                                </a:rPr>
                                <m:t>𝑫</m:t>
                              </m:r>
                              <m:d>
                                <m:dPr>
                                  <m:ctrlPr>
                                    <a:rPr lang="en-US" altLang="zh-CN" b="1" i="1">
                                      <a:latin typeface="Cambria Math" panose="02040503050406030204" pitchFamily="18" charset="0"/>
                                      <a:cs typeface="Times New Roman" panose="02020603050405020304" pitchFamily="18" charset="0"/>
                                    </a:rPr>
                                  </m:ctrlPr>
                                </m:dPr>
                                <m:e>
                                  <m:sSup>
                                    <m:sSupPr>
                                      <m:ctrlPr>
                                        <a:rPr lang="en-US" altLang="zh-CN" b="1" i="1">
                                          <a:latin typeface="Cambria Math" panose="02040503050406030204" pitchFamily="18" charset="0"/>
                                          <a:cs typeface="Times New Roman" panose="02020603050405020304" pitchFamily="18" charset="0"/>
                                        </a:rPr>
                                      </m:ctrlPr>
                                    </m:sSupPr>
                                    <m:e>
                                      <m:r>
                                        <a:rPr lang="en-US" altLang="zh-CN" b="1" i="1">
                                          <a:latin typeface="Cambria Math" panose="02040503050406030204" pitchFamily="18" charset="0"/>
                                          <a:cs typeface="Times New Roman" panose="02020603050405020304" pitchFamily="18" charset="0"/>
                                        </a:rPr>
                                        <m:t>𝒙</m:t>
                                      </m:r>
                                    </m:e>
                                    <m:sup>
                                      <m:d>
                                        <m:dPr>
                                          <m:ctrlPr>
                                            <a:rPr lang="en-US" altLang="zh-CN" b="1" i="1">
                                              <a:latin typeface="Cambria Math" panose="02040503050406030204" pitchFamily="18" charset="0"/>
                                              <a:cs typeface="Times New Roman" panose="02020603050405020304" pitchFamily="18" charset="0"/>
                                            </a:rPr>
                                          </m:ctrlPr>
                                        </m:dPr>
                                        <m:e>
                                          <m:r>
                                            <a:rPr lang="en-US" altLang="zh-CN" b="1" i="1">
                                              <a:latin typeface="Cambria Math" panose="02040503050406030204" pitchFamily="18" charset="0"/>
                                              <a:cs typeface="Times New Roman" panose="02020603050405020304" pitchFamily="18" charset="0"/>
                                            </a:rPr>
                                            <m:t>𝒊</m:t>
                                          </m:r>
                                        </m:e>
                                      </m:d>
                                    </m:sup>
                                  </m:sSup>
                                </m:e>
                              </m:d>
                              <m:r>
                                <a:rPr lang="en-US" altLang="zh-CN" b="1" i="1">
                                  <a:latin typeface="Cambria Math" panose="02040503050406030204" pitchFamily="18" charset="0"/>
                                  <a:cs typeface="Times New Roman" panose="02020603050405020304" pitchFamily="18" charset="0"/>
                                </a:rPr>
                                <m:t>+ </m:t>
                              </m:r>
                              <m:func>
                                <m:funcPr>
                                  <m:ctrlPr>
                                    <a:rPr lang="en-US" altLang="zh-CN" b="1" i="1">
                                      <a:latin typeface="Cambria Math" panose="02040503050406030204" pitchFamily="18" charset="0"/>
                                      <a:cs typeface="Times New Roman" panose="02020603050405020304" pitchFamily="18" charset="0"/>
                                    </a:rPr>
                                  </m:ctrlPr>
                                </m:funcPr>
                                <m:fName>
                                  <m:r>
                                    <a:rPr lang="en-US" altLang="zh-CN" b="1" i="1">
                                      <a:latin typeface="Cambria Math" panose="02040503050406030204" pitchFamily="18" charset="0"/>
                                      <a:cs typeface="Times New Roman" panose="02020603050405020304" pitchFamily="18" charset="0"/>
                                    </a:rPr>
                                    <m:t>𝒍𝒐𝒈</m:t>
                                  </m:r>
                                </m:fName>
                                <m:e>
                                  <m:r>
                                    <a:rPr lang="en-US" altLang="zh-CN" b="1" i="1">
                                      <a:latin typeface="Cambria Math" panose="02040503050406030204" pitchFamily="18" charset="0"/>
                                      <a:cs typeface="Times New Roman" panose="02020603050405020304" pitchFamily="18" charset="0"/>
                                    </a:rPr>
                                    <m:t>(</m:t>
                                  </m:r>
                                  <m:r>
                                    <a:rPr lang="en-US" altLang="zh-CN" b="1" i="1">
                                      <a:latin typeface="Cambria Math" panose="02040503050406030204" pitchFamily="18" charset="0"/>
                                      <a:cs typeface="Times New Roman" panose="02020603050405020304" pitchFamily="18" charset="0"/>
                                    </a:rPr>
                                    <m:t>𝟏</m:t>
                                  </m:r>
                                  <m:r>
                                    <a:rPr lang="en-US" altLang="zh-CN" b="1" i="1">
                                      <a:latin typeface="Cambria Math" panose="02040503050406030204" pitchFamily="18" charset="0"/>
                                      <a:cs typeface="Times New Roman" panose="02020603050405020304" pitchFamily="18" charset="0"/>
                                    </a:rPr>
                                    <m:t> −</m:t>
                                  </m:r>
                                  <m:r>
                                    <a:rPr lang="en-US" altLang="zh-CN" b="1" i="1">
                                      <a:latin typeface="Cambria Math" panose="02040503050406030204" pitchFamily="18" charset="0"/>
                                      <a:cs typeface="Times New Roman" panose="02020603050405020304" pitchFamily="18" charset="0"/>
                                    </a:rPr>
                                    <m:t>𝑫</m:t>
                                  </m:r>
                                  <m:r>
                                    <a:rPr lang="en-US" altLang="zh-CN" b="1" i="1">
                                      <a:latin typeface="Cambria Math" panose="02040503050406030204" pitchFamily="18" charset="0"/>
                                      <a:cs typeface="Times New Roman" panose="02020603050405020304" pitchFamily="18" charset="0"/>
                                    </a:rPr>
                                    <m:t>(</m:t>
                                  </m:r>
                                  <m:r>
                                    <a:rPr lang="en-US" altLang="zh-CN" b="1" i="1">
                                      <a:latin typeface="Cambria Math" panose="02040503050406030204" pitchFamily="18" charset="0"/>
                                      <a:cs typeface="Times New Roman" panose="02020603050405020304" pitchFamily="18" charset="0"/>
                                    </a:rPr>
                                    <m:t>𝑮</m:t>
                                  </m:r>
                                  <m:r>
                                    <a:rPr lang="en-US" altLang="zh-CN" b="1" i="1">
                                      <a:latin typeface="Cambria Math" panose="02040503050406030204" pitchFamily="18" charset="0"/>
                                      <a:cs typeface="Times New Roman" panose="02020603050405020304" pitchFamily="18" charset="0"/>
                                    </a:rPr>
                                    <m:t>(</m:t>
                                  </m:r>
                                  <m:sSup>
                                    <m:sSupPr>
                                      <m:ctrlPr>
                                        <a:rPr lang="en-US" altLang="zh-CN" b="1" i="1">
                                          <a:latin typeface="Cambria Math" panose="02040503050406030204" pitchFamily="18" charset="0"/>
                                          <a:cs typeface="Times New Roman" panose="02020603050405020304" pitchFamily="18" charset="0"/>
                                        </a:rPr>
                                      </m:ctrlPr>
                                    </m:sSupPr>
                                    <m:e>
                                      <m:r>
                                        <a:rPr lang="en-US" altLang="zh-CN" b="1" i="1">
                                          <a:latin typeface="Cambria Math" panose="02040503050406030204" pitchFamily="18" charset="0"/>
                                          <a:cs typeface="Times New Roman" panose="02020603050405020304" pitchFamily="18" charset="0"/>
                                        </a:rPr>
                                        <m:t>𝒁</m:t>
                                      </m:r>
                                    </m:e>
                                    <m:sup>
                                      <m:r>
                                        <a:rPr lang="en-US" altLang="zh-CN" b="1" i="1">
                                          <a:latin typeface="Cambria Math" panose="02040503050406030204" pitchFamily="18" charset="0"/>
                                          <a:cs typeface="Times New Roman" panose="02020603050405020304" pitchFamily="18" charset="0"/>
                                        </a:rPr>
                                        <m:t>(</m:t>
                                      </m:r>
                                      <m:r>
                                        <a:rPr lang="en-US" altLang="zh-CN" b="1" i="1">
                                          <a:latin typeface="Cambria Math" panose="02040503050406030204" pitchFamily="18" charset="0"/>
                                          <a:cs typeface="Times New Roman" panose="02020603050405020304" pitchFamily="18" charset="0"/>
                                        </a:rPr>
                                        <m:t>𝑰</m:t>
                                      </m:r>
                                      <m:r>
                                        <a:rPr lang="en-US" altLang="zh-CN" b="1" i="1">
                                          <a:latin typeface="Cambria Math" panose="02040503050406030204" pitchFamily="18" charset="0"/>
                                          <a:cs typeface="Times New Roman" panose="02020603050405020304" pitchFamily="18" charset="0"/>
                                        </a:rPr>
                                        <m:t>)</m:t>
                                      </m:r>
                                    </m:sup>
                                  </m:sSup>
                                  <m:r>
                                    <a:rPr lang="en-US" altLang="zh-CN" b="1" i="1">
                                      <a:latin typeface="Cambria Math" panose="02040503050406030204" pitchFamily="18" charset="0"/>
                                      <a:cs typeface="Times New Roman" panose="02020603050405020304" pitchFamily="18" charset="0"/>
                                    </a:rPr>
                                    <m:t>)))</m:t>
                                  </m:r>
                                </m:e>
                              </m:func>
                            </m:e>
                          </m:func>
                          <m:r>
                            <a:rPr lang="en-US" altLang="zh-CN" b="1" i="1">
                              <a:latin typeface="Cambria Math" panose="02040503050406030204" pitchFamily="18" charset="0"/>
                              <a:cs typeface="Times New Roman" panose="02020603050405020304" pitchFamily="18" charset="0"/>
                            </a:rPr>
                            <m:t>]</m:t>
                          </m:r>
                        </m:e>
                      </m:nary>
                    </m:oMath>
                  </m:oMathPara>
                </a14:m>
                <a:endParaRPr lang="zh-CN" altLang="en-US" b="1" i="1" dirty="0"/>
              </a:p>
            </p:txBody>
          </p:sp>
        </mc:Choice>
        <mc:Fallback xmlns="">
          <p:sp>
            <p:nvSpPr>
              <p:cNvPr id="3" name="文本框 2">
                <a:extLst>
                  <a:ext uri="{FF2B5EF4-FFF2-40B4-BE49-F238E27FC236}">
                    <a16:creationId xmlns:a16="http://schemas.microsoft.com/office/drawing/2014/main" id="{5569762E-8D02-46C8-A454-0CCF652D5D1D}"/>
                  </a:ext>
                </a:extLst>
              </p:cNvPr>
              <p:cNvSpPr txBox="1">
                <a:spLocks noRot="1" noChangeAspect="1" noMove="1" noResize="1" noEditPoints="1" noAdjustHandles="1" noChangeArrowheads="1" noChangeShapeType="1" noTextEdit="1"/>
              </p:cNvSpPr>
              <p:nvPr/>
            </p:nvSpPr>
            <p:spPr>
              <a:xfrm>
                <a:off x="3154015" y="2754887"/>
                <a:ext cx="4969565" cy="848566"/>
              </a:xfrm>
              <a:prstGeom prst="rect">
                <a:avLst/>
              </a:prstGeom>
              <a:blipFill>
                <a:blip r:embed="rId4"/>
                <a:stretch>
                  <a:fillRect/>
                </a:stretch>
              </a:blipFill>
            </p:spPr>
            <p:txBody>
              <a:bodyPr/>
              <a:lstStyle/>
              <a:p>
                <a:r>
                  <a:rPr lang="zh-CN" altLang="en-US">
                    <a:noFill/>
                  </a:rPr>
                  <a:t> </a:t>
                </a:r>
              </a:p>
            </p:txBody>
          </p:sp>
        </mc:Fallback>
      </mc:AlternateContent>
      <p:sp>
        <p:nvSpPr>
          <p:cNvPr id="4" name="文本框 3">
            <a:extLst>
              <a:ext uri="{FF2B5EF4-FFF2-40B4-BE49-F238E27FC236}">
                <a16:creationId xmlns:a16="http://schemas.microsoft.com/office/drawing/2014/main" id="{0EA0E436-D109-416D-BA77-4E7E0FB31354}"/>
              </a:ext>
            </a:extLst>
          </p:cNvPr>
          <p:cNvSpPr txBox="1"/>
          <p:nvPr/>
        </p:nvSpPr>
        <p:spPr>
          <a:xfrm>
            <a:off x="901148" y="3731834"/>
            <a:ext cx="8428382" cy="369332"/>
          </a:xfrm>
          <a:prstGeom prst="rect">
            <a:avLst/>
          </a:prstGeom>
          <a:noFill/>
        </p:spPr>
        <p:txBody>
          <a:bodyPr wrap="square" rtlCol="0">
            <a:spAutoFit/>
          </a:bodyPr>
          <a:lstStyle/>
          <a:p>
            <a:r>
              <a:rPr lang="en-US" altLang="zh-CN" b="1" dirty="0">
                <a:latin typeface="Times New Roman" panose="02020603050405020304" pitchFamily="18" charset="0"/>
                <a:cs typeface="Times New Roman" panose="02020603050405020304" pitchFamily="18" charset="0"/>
              </a:rPr>
              <a:t>end for</a:t>
            </a:r>
          </a:p>
        </p:txBody>
      </p:sp>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63793E98-68BB-460F-907C-F808D831B088}"/>
                  </a:ext>
                </a:extLst>
              </p:cNvPr>
              <p:cNvSpPr txBox="1"/>
              <p:nvPr/>
            </p:nvSpPr>
            <p:spPr>
              <a:xfrm>
                <a:off x="2749826" y="4873095"/>
                <a:ext cx="4969565" cy="84856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b="1" i="1" smtClean="0">
                              <a:latin typeface="Cambria Math" panose="02040503050406030204" pitchFamily="18" charset="0"/>
                              <a:cs typeface="Times New Roman" panose="02020603050405020304" pitchFamily="18" charset="0"/>
                            </a:rPr>
                          </m:ctrlPr>
                        </m:sSubPr>
                        <m:e>
                          <m:r>
                            <a:rPr lang="en-US" altLang="zh-CN" b="1" i="1">
                              <a:latin typeface="Cambria Math" panose="02040503050406030204" pitchFamily="18" charset="0"/>
                              <a:ea typeface="Cambria Math" panose="02040503050406030204" pitchFamily="18" charset="0"/>
                              <a:cs typeface="Times New Roman" panose="02020603050405020304" pitchFamily="18" charset="0"/>
                            </a:rPr>
                            <m:t>𝜵</m:t>
                          </m:r>
                        </m:e>
                        <m:sub>
                          <m:sSub>
                            <m:sSubPr>
                              <m:ctrlPr>
                                <a:rPr lang="en-US" altLang="zh-CN" b="1" i="1">
                                  <a:latin typeface="Cambria Math" panose="02040503050406030204" pitchFamily="18" charset="0"/>
                                  <a:cs typeface="Times New Roman" panose="02020603050405020304" pitchFamily="18" charset="0"/>
                                </a:rPr>
                              </m:ctrlPr>
                            </m:sSubPr>
                            <m:e>
                              <m:r>
                                <a:rPr lang="zh-CN" altLang="en-US" b="1" i="1">
                                  <a:latin typeface="Cambria Math" panose="02040503050406030204" pitchFamily="18" charset="0"/>
                                  <a:cs typeface="Times New Roman" panose="02020603050405020304" pitchFamily="18" charset="0"/>
                                </a:rPr>
                                <m:t>𝜽</m:t>
                              </m:r>
                            </m:e>
                            <m:sub>
                              <m:r>
                                <a:rPr lang="en-US" altLang="zh-CN" b="1" i="1" smtClean="0">
                                  <a:latin typeface="Cambria Math" panose="02040503050406030204" pitchFamily="18" charset="0"/>
                                  <a:cs typeface="Times New Roman" panose="02020603050405020304" pitchFamily="18" charset="0"/>
                                </a:rPr>
                                <m:t>𝒈</m:t>
                              </m:r>
                            </m:sub>
                          </m:sSub>
                        </m:sub>
                      </m:sSub>
                      <m:f>
                        <m:fPr>
                          <m:ctrlPr>
                            <a:rPr lang="en-US" altLang="zh-CN" b="1" i="1">
                              <a:latin typeface="Cambria Math" panose="02040503050406030204" pitchFamily="18" charset="0"/>
                              <a:cs typeface="Times New Roman" panose="02020603050405020304" pitchFamily="18" charset="0"/>
                            </a:rPr>
                          </m:ctrlPr>
                        </m:fPr>
                        <m:num>
                          <m:r>
                            <a:rPr lang="en-US" altLang="zh-CN" b="1" i="1">
                              <a:latin typeface="Cambria Math" panose="02040503050406030204" pitchFamily="18" charset="0"/>
                              <a:cs typeface="Times New Roman" panose="02020603050405020304" pitchFamily="18" charset="0"/>
                            </a:rPr>
                            <m:t>𝟏</m:t>
                          </m:r>
                        </m:num>
                        <m:den>
                          <m:r>
                            <a:rPr lang="en-US" altLang="zh-CN" b="1" i="1">
                              <a:latin typeface="Cambria Math" panose="02040503050406030204" pitchFamily="18" charset="0"/>
                              <a:cs typeface="Times New Roman" panose="02020603050405020304" pitchFamily="18" charset="0"/>
                            </a:rPr>
                            <m:t>𝒎</m:t>
                          </m:r>
                        </m:den>
                      </m:f>
                      <m:nary>
                        <m:naryPr>
                          <m:chr m:val="∑"/>
                          <m:ctrlPr>
                            <a:rPr lang="en-US" altLang="zh-CN" b="1" i="1" smtClean="0">
                              <a:latin typeface="Cambria Math" panose="02040503050406030204" pitchFamily="18" charset="0"/>
                              <a:cs typeface="Times New Roman" panose="02020603050405020304" pitchFamily="18" charset="0"/>
                            </a:rPr>
                          </m:ctrlPr>
                        </m:naryPr>
                        <m:sub>
                          <m:r>
                            <m:rPr>
                              <m:brk m:alnAt="23"/>
                            </m:rPr>
                            <a:rPr lang="en-US" altLang="zh-CN" b="1" i="1">
                              <a:latin typeface="Cambria Math" panose="02040503050406030204" pitchFamily="18" charset="0"/>
                              <a:cs typeface="Times New Roman" panose="02020603050405020304" pitchFamily="18" charset="0"/>
                            </a:rPr>
                            <m:t>𝒊</m:t>
                          </m:r>
                          <m:r>
                            <a:rPr lang="en-US" altLang="zh-CN" b="1" i="1">
                              <a:latin typeface="Cambria Math" panose="02040503050406030204" pitchFamily="18" charset="0"/>
                              <a:cs typeface="Times New Roman" panose="02020603050405020304" pitchFamily="18" charset="0"/>
                            </a:rPr>
                            <m:t>=</m:t>
                          </m:r>
                          <m:r>
                            <a:rPr lang="en-US" altLang="zh-CN" b="1" i="1">
                              <a:latin typeface="Cambria Math" panose="02040503050406030204" pitchFamily="18" charset="0"/>
                              <a:cs typeface="Times New Roman" panose="02020603050405020304" pitchFamily="18" charset="0"/>
                            </a:rPr>
                            <m:t>𝟏</m:t>
                          </m:r>
                        </m:sub>
                        <m:sup>
                          <m:r>
                            <a:rPr lang="en-US" altLang="zh-CN" b="1" i="1">
                              <a:latin typeface="Cambria Math" panose="02040503050406030204" pitchFamily="18" charset="0"/>
                              <a:cs typeface="Times New Roman" panose="02020603050405020304" pitchFamily="18" charset="0"/>
                            </a:rPr>
                            <m:t>𝒎</m:t>
                          </m:r>
                        </m:sup>
                        <m:e>
                          <m:func>
                            <m:funcPr>
                              <m:ctrlPr>
                                <a:rPr lang="en-US" altLang="zh-CN" b="1" i="1" smtClean="0">
                                  <a:latin typeface="Cambria Math" panose="02040503050406030204" pitchFamily="18" charset="0"/>
                                  <a:cs typeface="Times New Roman" panose="02020603050405020304" pitchFamily="18" charset="0"/>
                                </a:rPr>
                              </m:ctrlPr>
                            </m:funcPr>
                            <m:fName>
                              <m:func>
                                <m:funcPr>
                                  <m:ctrlPr>
                                    <a:rPr lang="en-US" altLang="zh-CN" b="1" i="1">
                                      <a:latin typeface="Cambria Math" panose="02040503050406030204" pitchFamily="18" charset="0"/>
                                      <a:cs typeface="Times New Roman" panose="02020603050405020304" pitchFamily="18" charset="0"/>
                                    </a:rPr>
                                  </m:ctrlPr>
                                </m:funcPr>
                                <m:fName>
                                  <m:r>
                                    <a:rPr lang="en-US" altLang="zh-CN" b="1" i="1">
                                      <a:latin typeface="Cambria Math" panose="02040503050406030204" pitchFamily="18" charset="0"/>
                                      <a:cs typeface="Times New Roman" panose="02020603050405020304" pitchFamily="18" charset="0"/>
                                    </a:rPr>
                                    <m:t>𝒍𝒐𝒈</m:t>
                                  </m:r>
                                </m:fName>
                                <m:e>
                                  <m:r>
                                    <a:rPr lang="en-US" altLang="zh-CN" b="1" i="1">
                                      <a:latin typeface="Cambria Math" panose="02040503050406030204" pitchFamily="18" charset="0"/>
                                      <a:cs typeface="Times New Roman" panose="02020603050405020304" pitchFamily="18" charset="0"/>
                                    </a:rPr>
                                    <m:t>(</m:t>
                                  </m:r>
                                  <m:r>
                                    <a:rPr lang="en-US" altLang="zh-CN" b="1" i="1">
                                      <a:latin typeface="Cambria Math" panose="02040503050406030204" pitchFamily="18" charset="0"/>
                                      <a:cs typeface="Times New Roman" panose="02020603050405020304" pitchFamily="18" charset="0"/>
                                    </a:rPr>
                                    <m:t>𝟏</m:t>
                                  </m:r>
                                  <m:r>
                                    <a:rPr lang="en-US" altLang="zh-CN" b="1" i="1">
                                      <a:latin typeface="Cambria Math" panose="02040503050406030204" pitchFamily="18" charset="0"/>
                                      <a:cs typeface="Times New Roman" panose="02020603050405020304" pitchFamily="18" charset="0"/>
                                    </a:rPr>
                                    <m:t> −</m:t>
                                  </m:r>
                                  <m:r>
                                    <a:rPr lang="en-US" altLang="zh-CN" b="1" i="1">
                                      <a:latin typeface="Cambria Math" panose="02040503050406030204" pitchFamily="18" charset="0"/>
                                      <a:cs typeface="Times New Roman" panose="02020603050405020304" pitchFamily="18" charset="0"/>
                                    </a:rPr>
                                    <m:t>𝑫</m:t>
                                  </m:r>
                                  <m:r>
                                    <a:rPr lang="en-US" altLang="zh-CN" b="1" i="1">
                                      <a:latin typeface="Cambria Math" panose="02040503050406030204" pitchFamily="18" charset="0"/>
                                      <a:cs typeface="Times New Roman" panose="02020603050405020304" pitchFamily="18" charset="0"/>
                                    </a:rPr>
                                    <m:t>(</m:t>
                                  </m:r>
                                  <m:r>
                                    <a:rPr lang="en-US" altLang="zh-CN" b="1" i="1">
                                      <a:latin typeface="Cambria Math" panose="02040503050406030204" pitchFamily="18" charset="0"/>
                                      <a:cs typeface="Times New Roman" panose="02020603050405020304" pitchFamily="18" charset="0"/>
                                    </a:rPr>
                                    <m:t>𝑮</m:t>
                                  </m:r>
                                  <m:r>
                                    <a:rPr lang="en-US" altLang="zh-CN" b="1" i="1">
                                      <a:latin typeface="Cambria Math" panose="02040503050406030204" pitchFamily="18" charset="0"/>
                                      <a:cs typeface="Times New Roman" panose="02020603050405020304" pitchFamily="18" charset="0"/>
                                    </a:rPr>
                                    <m:t>(</m:t>
                                  </m:r>
                                  <m:sSup>
                                    <m:sSupPr>
                                      <m:ctrlPr>
                                        <a:rPr lang="en-US" altLang="zh-CN" b="1" i="1">
                                          <a:latin typeface="Cambria Math" panose="02040503050406030204" pitchFamily="18" charset="0"/>
                                          <a:cs typeface="Times New Roman" panose="02020603050405020304" pitchFamily="18" charset="0"/>
                                        </a:rPr>
                                      </m:ctrlPr>
                                    </m:sSupPr>
                                    <m:e>
                                      <m:r>
                                        <a:rPr lang="en-US" altLang="zh-CN" b="1" i="1">
                                          <a:latin typeface="Cambria Math" panose="02040503050406030204" pitchFamily="18" charset="0"/>
                                          <a:cs typeface="Times New Roman" panose="02020603050405020304" pitchFamily="18" charset="0"/>
                                        </a:rPr>
                                        <m:t>𝒁</m:t>
                                      </m:r>
                                    </m:e>
                                    <m:sup>
                                      <m:r>
                                        <a:rPr lang="en-US" altLang="zh-CN" b="1" i="1">
                                          <a:latin typeface="Cambria Math" panose="02040503050406030204" pitchFamily="18" charset="0"/>
                                          <a:cs typeface="Times New Roman" panose="02020603050405020304" pitchFamily="18" charset="0"/>
                                        </a:rPr>
                                        <m:t>(</m:t>
                                      </m:r>
                                      <m:r>
                                        <a:rPr lang="en-US" altLang="zh-CN" b="1" i="1">
                                          <a:latin typeface="Cambria Math" panose="02040503050406030204" pitchFamily="18" charset="0"/>
                                          <a:cs typeface="Times New Roman" panose="02020603050405020304" pitchFamily="18" charset="0"/>
                                        </a:rPr>
                                        <m:t>𝑰</m:t>
                                      </m:r>
                                      <m:r>
                                        <a:rPr lang="en-US" altLang="zh-CN" b="1" i="1">
                                          <a:latin typeface="Cambria Math" panose="02040503050406030204" pitchFamily="18" charset="0"/>
                                          <a:cs typeface="Times New Roman" panose="02020603050405020304" pitchFamily="18" charset="0"/>
                                        </a:rPr>
                                        <m:t>)</m:t>
                                      </m:r>
                                    </m:sup>
                                  </m:sSup>
                                  <m:r>
                                    <a:rPr lang="en-US" altLang="zh-CN" b="1" i="1">
                                      <a:latin typeface="Cambria Math" panose="02040503050406030204" pitchFamily="18" charset="0"/>
                                      <a:cs typeface="Times New Roman" panose="02020603050405020304" pitchFamily="18" charset="0"/>
                                    </a:rPr>
                                    <m:t>)))</m:t>
                                  </m:r>
                                </m:e>
                              </m:func>
                            </m:fName>
                            <m:e>
                              <m:r>
                                <a:rPr lang="en-US" altLang="zh-CN" b="1" i="1">
                                  <a:latin typeface="Cambria Math" panose="02040503050406030204" pitchFamily="18" charset="0"/>
                                  <a:cs typeface="Times New Roman" panose="02020603050405020304" pitchFamily="18" charset="0"/>
                                </a:rPr>
                                <m:t> </m:t>
                              </m:r>
                            </m:e>
                          </m:func>
                        </m:e>
                      </m:nary>
                    </m:oMath>
                  </m:oMathPara>
                </a14:m>
                <a:endParaRPr lang="zh-CN" altLang="en-US" b="1" dirty="0"/>
              </a:p>
            </p:txBody>
          </p:sp>
        </mc:Choice>
        <mc:Fallback xmlns="">
          <p:sp>
            <p:nvSpPr>
              <p:cNvPr id="8" name="文本框 7">
                <a:extLst>
                  <a:ext uri="{FF2B5EF4-FFF2-40B4-BE49-F238E27FC236}">
                    <a16:creationId xmlns:a16="http://schemas.microsoft.com/office/drawing/2014/main" id="{63793E98-68BB-460F-907C-F808D831B088}"/>
                  </a:ext>
                </a:extLst>
              </p:cNvPr>
              <p:cNvSpPr txBox="1">
                <a:spLocks noRot="1" noChangeAspect="1" noMove="1" noResize="1" noEditPoints="1" noAdjustHandles="1" noChangeArrowheads="1" noChangeShapeType="1" noTextEdit="1"/>
              </p:cNvSpPr>
              <p:nvPr/>
            </p:nvSpPr>
            <p:spPr>
              <a:xfrm>
                <a:off x="2749826" y="4873095"/>
                <a:ext cx="4969565" cy="848566"/>
              </a:xfrm>
              <a:prstGeom prst="rect">
                <a:avLst/>
              </a:prstGeom>
              <a:blipFill>
                <a:blip r:embed="rId5"/>
                <a:stretch>
                  <a:fillRect/>
                </a:stretch>
              </a:blipFill>
            </p:spPr>
            <p:txBody>
              <a:bodyPr/>
              <a:lstStyle/>
              <a:p>
                <a:r>
                  <a:rPr lang="zh-CN" altLang="en-US">
                    <a:noFill/>
                  </a:rPr>
                  <a:t> </a:t>
                </a:r>
              </a:p>
            </p:txBody>
          </p:sp>
        </mc:Fallback>
      </mc:AlternateContent>
      <p:sp>
        <p:nvSpPr>
          <p:cNvPr id="5" name="文本框 4">
            <a:extLst>
              <a:ext uri="{FF2B5EF4-FFF2-40B4-BE49-F238E27FC236}">
                <a16:creationId xmlns:a16="http://schemas.microsoft.com/office/drawing/2014/main" id="{23C626B2-7993-4B32-B630-693A56BC6D62}"/>
              </a:ext>
            </a:extLst>
          </p:cNvPr>
          <p:cNvSpPr txBox="1"/>
          <p:nvPr/>
        </p:nvSpPr>
        <p:spPr>
          <a:xfrm>
            <a:off x="901146" y="5543869"/>
            <a:ext cx="9475305" cy="646331"/>
          </a:xfrm>
          <a:prstGeom prst="rect">
            <a:avLst/>
          </a:prstGeom>
          <a:noFill/>
        </p:spPr>
        <p:txBody>
          <a:bodyPr wrap="square" rtlCol="0">
            <a:spAutoFit/>
          </a:bodyPr>
          <a:lstStyle/>
          <a:p>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end for</a:t>
            </a:r>
          </a:p>
          <a:p>
            <a:r>
              <a:rPr lang="zh-CN" altLang="en-US" b="1" dirty="0">
                <a:latin typeface="微软雅黑" panose="020B0503020204020204" pitchFamily="34" charset="-122"/>
                <a:ea typeface="微软雅黑" panose="020B0503020204020204" pitchFamily="34" charset="-122"/>
              </a:rPr>
              <a:t>基于梯度的更新可以使用任何标准的基于梯度的学习准则，我们在实验中用了动量准则</a:t>
            </a:r>
          </a:p>
        </p:txBody>
      </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DC37FC35-C6AE-4678-92D7-591CD8AAB2B9}"/>
                  </a:ext>
                </a:extLst>
              </p:cNvPr>
              <p:cNvSpPr txBox="1"/>
              <p:nvPr/>
            </p:nvSpPr>
            <p:spPr>
              <a:xfrm>
                <a:off x="1610139" y="1799113"/>
                <a:ext cx="8494643" cy="1003608"/>
              </a:xfrm>
              <a:prstGeom prst="rect">
                <a:avLst/>
              </a:prstGeom>
              <a:noFill/>
            </p:spPr>
            <p:txBody>
              <a:bodyPr wrap="square" rtlCol="0">
                <a:spAutoFit/>
              </a:bodyPr>
              <a:lstStyle/>
              <a:p>
                <a:pPr marL="285750" indent="-285750">
                  <a:buFont typeface="Wingdings" panose="05000000000000000000" pitchFamily="2" charset="2"/>
                  <a:buChar char="l"/>
                </a:pPr>
                <a:r>
                  <a:rPr lang="zh-CN" altLang="en-US" b="1" dirty="0">
                    <a:latin typeface="微软雅黑" panose="020B0503020204020204" pitchFamily="34" charset="-122"/>
                    <a:ea typeface="微软雅黑" panose="020B0503020204020204" pitchFamily="34" charset="-122"/>
                    <a:cs typeface="Times New Roman" panose="02020603050405020304" pitchFamily="18" charset="0"/>
                  </a:rPr>
                  <a:t>在噪声先验分布为</a:t>
                </a:r>
                <a14:m>
                  <m:oMath xmlns:m="http://schemas.openxmlformats.org/officeDocument/2006/math">
                    <m:sSub>
                      <m:sSubPr>
                        <m:ctrlPr>
                          <a:rPr lang="en-US" altLang="zh-CN" b="1" i="1">
                            <a:latin typeface="Cambria Math" panose="02040503050406030204" pitchFamily="18" charset="0"/>
                            <a:cs typeface="Times New Roman" panose="02020603050405020304" pitchFamily="18" charset="0"/>
                          </a:rPr>
                        </m:ctrlPr>
                      </m:sSubPr>
                      <m:e>
                        <m:r>
                          <a:rPr lang="en-US" altLang="zh-CN" b="1" i="1">
                            <a:latin typeface="Cambria Math" panose="02040503050406030204" pitchFamily="18" charset="0"/>
                            <a:cs typeface="Times New Roman" panose="02020603050405020304" pitchFamily="18" charset="0"/>
                          </a:rPr>
                          <m:t>𝑷</m:t>
                        </m:r>
                      </m:e>
                      <m:sub>
                        <m:r>
                          <a:rPr lang="en-US" altLang="zh-CN" b="1" i="1">
                            <a:latin typeface="Cambria Math" panose="02040503050406030204" pitchFamily="18" charset="0"/>
                            <a:cs typeface="Times New Roman" panose="02020603050405020304" pitchFamily="18" charset="0"/>
                          </a:rPr>
                          <m:t>𝒈</m:t>
                        </m:r>
                      </m:sub>
                    </m:sSub>
                    <m:r>
                      <a:rPr lang="en-US" altLang="zh-CN" b="1" i="1">
                        <a:latin typeface="Cambria Math" panose="02040503050406030204" pitchFamily="18" charset="0"/>
                        <a:cs typeface="Times New Roman" panose="02020603050405020304" pitchFamily="18" charset="0"/>
                      </a:rPr>
                      <m:t>(</m:t>
                    </m:r>
                    <m:r>
                      <a:rPr lang="en-US" altLang="zh-CN" b="1" i="1">
                        <a:latin typeface="Cambria Math" panose="02040503050406030204" pitchFamily="18" charset="0"/>
                        <a:cs typeface="Times New Roman" panose="02020603050405020304" pitchFamily="18" charset="0"/>
                      </a:rPr>
                      <m:t>𝒛</m:t>
                    </m:r>
                    <m:r>
                      <a:rPr lang="en-US" altLang="zh-CN" b="1" i="1">
                        <a:latin typeface="Cambria Math" panose="02040503050406030204" pitchFamily="18" charset="0"/>
                        <a:cs typeface="Times New Roman" panose="02020603050405020304" pitchFamily="18" charset="0"/>
                      </a:rPr>
                      <m:t>)</m:t>
                    </m:r>
                  </m:oMath>
                </a14:m>
                <a:r>
                  <a:rPr lang="zh-CN" altLang="en-US" b="1" dirty="0">
                    <a:latin typeface="微软雅黑" panose="020B0503020204020204" pitchFamily="34" charset="-122"/>
                    <a:ea typeface="微软雅黑" panose="020B0503020204020204" pitchFamily="34" charset="-122"/>
                    <a:cs typeface="Times New Roman" panose="02020603050405020304" pitchFamily="18" charset="0"/>
                  </a:rPr>
                  <a:t>的</a:t>
                </a:r>
                <a:r>
                  <a:rPr lang="en-US" altLang="zh-CN" b="1" dirty="0">
                    <a:latin typeface="微软雅黑" panose="020B0503020204020204" pitchFamily="34" charset="-122"/>
                    <a:ea typeface="微软雅黑" panose="020B0503020204020204" pitchFamily="34" charset="-122"/>
                    <a:cs typeface="Times New Roman" panose="02020603050405020304" pitchFamily="18" charset="0"/>
                  </a:rPr>
                  <a:t>m</a:t>
                </a:r>
                <a:r>
                  <a:rPr lang="zh-CN" altLang="en-US" b="1" dirty="0">
                    <a:latin typeface="微软雅黑" panose="020B0503020204020204" pitchFamily="34" charset="-122"/>
                    <a:ea typeface="微软雅黑" panose="020B0503020204020204" pitchFamily="34" charset="-122"/>
                    <a:cs typeface="Times New Roman" panose="02020603050405020304" pitchFamily="18" charset="0"/>
                  </a:rPr>
                  <a:t>个噪声样本</a:t>
                </a:r>
                <a14:m>
                  <m:oMath xmlns:m="http://schemas.openxmlformats.org/officeDocument/2006/math">
                    <m:d>
                      <m:dPr>
                        <m:begChr m:val="{"/>
                        <m:endChr m:val="}"/>
                        <m:ctrlPr>
                          <a:rPr lang="en-US" altLang="zh-CN" b="1" i="1" dirty="0">
                            <a:latin typeface="Cambria Math" panose="02040503050406030204" pitchFamily="18" charset="0"/>
                            <a:cs typeface="Times New Roman" panose="02020603050405020304" pitchFamily="18" charset="0"/>
                          </a:rPr>
                        </m:ctrlPr>
                      </m:dPr>
                      <m:e>
                        <m:sSup>
                          <m:sSupPr>
                            <m:ctrlPr>
                              <a:rPr lang="en-US" altLang="zh-CN" b="1" i="1" dirty="0">
                                <a:latin typeface="Cambria Math" panose="02040503050406030204" pitchFamily="18" charset="0"/>
                                <a:cs typeface="Times New Roman" panose="02020603050405020304" pitchFamily="18" charset="0"/>
                              </a:rPr>
                            </m:ctrlPr>
                          </m:sSupPr>
                          <m:e>
                            <m:r>
                              <a:rPr lang="en-US" altLang="zh-CN" b="1" i="1" dirty="0">
                                <a:latin typeface="Cambria Math" panose="02040503050406030204" pitchFamily="18" charset="0"/>
                                <a:cs typeface="Times New Roman" panose="02020603050405020304" pitchFamily="18" charset="0"/>
                              </a:rPr>
                              <m:t>𝒛</m:t>
                            </m:r>
                          </m:e>
                          <m:sup>
                            <m:d>
                              <m:dPr>
                                <m:ctrlPr>
                                  <a:rPr lang="en-US" altLang="zh-CN" b="1" i="1" dirty="0">
                                    <a:latin typeface="Cambria Math" panose="02040503050406030204" pitchFamily="18" charset="0"/>
                                    <a:cs typeface="Times New Roman" panose="02020603050405020304" pitchFamily="18" charset="0"/>
                                  </a:rPr>
                                </m:ctrlPr>
                              </m:dPr>
                              <m:e>
                                <m:r>
                                  <a:rPr lang="en-US" altLang="zh-CN" b="1" i="1" dirty="0">
                                    <a:latin typeface="Cambria Math" panose="02040503050406030204" pitchFamily="18" charset="0"/>
                                    <a:cs typeface="Times New Roman" panose="02020603050405020304" pitchFamily="18" charset="0"/>
                                  </a:rPr>
                                  <m:t>𝟏</m:t>
                                </m:r>
                              </m:e>
                            </m:d>
                          </m:sup>
                        </m:sSup>
                        <m:r>
                          <a:rPr lang="en-US" altLang="zh-CN" b="1" i="1" dirty="0">
                            <a:latin typeface="Cambria Math" panose="02040503050406030204" pitchFamily="18" charset="0"/>
                            <a:cs typeface="Times New Roman" panose="02020603050405020304" pitchFamily="18" charset="0"/>
                          </a:rPr>
                          <m:t>,…,</m:t>
                        </m:r>
                        <m:sSup>
                          <m:sSupPr>
                            <m:ctrlPr>
                              <a:rPr lang="en-US" altLang="zh-CN" b="1" i="1" dirty="0">
                                <a:latin typeface="Cambria Math" panose="02040503050406030204" pitchFamily="18" charset="0"/>
                                <a:cs typeface="Times New Roman" panose="02020603050405020304" pitchFamily="18" charset="0"/>
                              </a:rPr>
                            </m:ctrlPr>
                          </m:sSupPr>
                          <m:e>
                            <m:r>
                              <a:rPr lang="en-US" altLang="zh-CN" b="1" i="1" dirty="0">
                                <a:latin typeface="Cambria Math" panose="02040503050406030204" pitchFamily="18" charset="0"/>
                                <a:cs typeface="Times New Roman" panose="02020603050405020304" pitchFamily="18" charset="0"/>
                              </a:rPr>
                              <m:t>𝒛</m:t>
                            </m:r>
                          </m:e>
                          <m:sup>
                            <m:d>
                              <m:dPr>
                                <m:ctrlPr>
                                  <a:rPr lang="en-US" altLang="zh-CN" b="1" i="1" dirty="0">
                                    <a:latin typeface="Cambria Math" panose="02040503050406030204" pitchFamily="18" charset="0"/>
                                    <a:cs typeface="Times New Roman" panose="02020603050405020304" pitchFamily="18" charset="0"/>
                                  </a:rPr>
                                </m:ctrlPr>
                              </m:dPr>
                              <m:e>
                                <m:r>
                                  <a:rPr lang="en-US" altLang="zh-CN" b="1" i="1" dirty="0">
                                    <a:latin typeface="Cambria Math" panose="02040503050406030204" pitchFamily="18" charset="0"/>
                                    <a:cs typeface="Times New Roman" panose="02020603050405020304" pitchFamily="18" charset="0"/>
                                  </a:rPr>
                                  <m:t>𝒎</m:t>
                                </m:r>
                              </m:e>
                            </m:d>
                          </m:sup>
                        </m:sSup>
                      </m:e>
                    </m:d>
                  </m:oMath>
                </a14:m>
                <a:r>
                  <a:rPr lang="zh-CN" altLang="en-US" b="1" dirty="0">
                    <a:latin typeface="微软雅黑" panose="020B0503020204020204" pitchFamily="34" charset="-122"/>
                    <a:ea typeface="微软雅黑" panose="020B0503020204020204" pitchFamily="34" charset="-122"/>
                    <a:cs typeface="Times New Roman" panose="02020603050405020304" pitchFamily="18" charset="0"/>
                  </a:rPr>
                  <a:t>中采一个</a:t>
                </a:r>
                <a:r>
                  <a:rPr lang="en-US" altLang="zh-CN" b="1" dirty="0" err="1">
                    <a:latin typeface="微软雅黑" panose="020B0503020204020204" pitchFamily="34" charset="-122"/>
                    <a:ea typeface="微软雅黑" panose="020B0503020204020204" pitchFamily="34" charset="-122"/>
                    <a:cs typeface="Times New Roman" panose="02020603050405020304" pitchFamily="18" charset="0"/>
                  </a:rPr>
                  <a:t>MiniBatch</a:t>
                </a:r>
                <a:endParaRPr lang="en-US" altLang="zh-CN" b="1" dirty="0">
                  <a:latin typeface="微软雅黑" panose="020B0503020204020204" pitchFamily="34" charset="-122"/>
                  <a:ea typeface="微软雅黑" panose="020B0503020204020204" pitchFamily="34" charset="-122"/>
                  <a:cs typeface="Times New Roman" panose="02020603050405020304" pitchFamily="18" charset="0"/>
                </a:endParaRPr>
              </a:p>
              <a:p>
                <a:pPr marL="285750" indent="-285750">
                  <a:buFont typeface="Wingdings" panose="05000000000000000000" pitchFamily="2" charset="2"/>
                  <a:buChar char="l"/>
                </a:pPr>
                <a:r>
                  <a:rPr lang="zh-CN" altLang="en-US" b="1" dirty="0">
                    <a:latin typeface="微软雅黑" panose="020B0503020204020204" pitchFamily="34" charset="-122"/>
                    <a:ea typeface="微软雅黑" panose="020B0503020204020204" pitchFamily="34" charset="-122"/>
                    <a:cs typeface="Times New Roman" panose="02020603050405020304" pitchFamily="18" charset="0"/>
                  </a:rPr>
                  <a:t>在数据分布为</a:t>
                </a:r>
                <a14:m>
                  <m:oMath xmlns:m="http://schemas.openxmlformats.org/officeDocument/2006/math">
                    <m:sSub>
                      <m:sSubPr>
                        <m:ctrlPr>
                          <a:rPr lang="en-US" altLang="zh-CN" b="1" i="1">
                            <a:latin typeface="Cambria Math" panose="02040503050406030204" pitchFamily="18" charset="0"/>
                            <a:cs typeface="Times New Roman" panose="02020603050405020304" pitchFamily="18" charset="0"/>
                          </a:rPr>
                        </m:ctrlPr>
                      </m:sSubPr>
                      <m:e>
                        <m:r>
                          <a:rPr lang="en-US" altLang="zh-CN" b="1" i="1">
                            <a:latin typeface="Cambria Math" panose="02040503050406030204" pitchFamily="18" charset="0"/>
                            <a:cs typeface="Times New Roman" panose="02020603050405020304" pitchFamily="18" charset="0"/>
                          </a:rPr>
                          <m:t>𝑷</m:t>
                        </m:r>
                      </m:e>
                      <m:sub>
                        <m:r>
                          <a:rPr lang="en-US" altLang="zh-CN" b="1" i="1">
                            <a:latin typeface="Cambria Math" panose="02040503050406030204" pitchFamily="18" charset="0"/>
                            <a:cs typeface="Times New Roman" panose="02020603050405020304" pitchFamily="18" charset="0"/>
                          </a:rPr>
                          <m:t>𝒅𝒂𝒕𝒂</m:t>
                        </m:r>
                      </m:sub>
                    </m:sSub>
                    <m:r>
                      <a:rPr lang="en-US" altLang="zh-CN" b="1" i="1">
                        <a:latin typeface="Cambria Math" panose="02040503050406030204" pitchFamily="18" charset="0"/>
                        <a:cs typeface="Times New Roman" panose="02020603050405020304" pitchFamily="18" charset="0"/>
                      </a:rPr>
                      <m:t>(</m:t>
                    </m:r>
                    <m:r>
                      <a:rPr lang="en-US" altLang="zh-CN" b="1" i="1">
                        <a:latin typeface="Cambria Math" panose="02040503050406030204" pitchFamily="18" charset="0"/>
                        <a:cs typeface="Times New Roman" panose="02020603050405020304" pitchFamily="18" charset="0"/>
                      </a:rPr>
                      <m:t>𝒙</m:t>
                    </m:r>
                    <m:r>
                      <a:rPr lang="en-US" altLang="zh-CN" b="1" i="1">
                        <a:latin typeface="Cambria Math" panose="02040503050406030204" pitchFamily="18" charset="0"/>
                        <a:cs typeface="Times New Roman" panose="02020603050405020304" pitchFamily="18" charset="0"/>
                      </a:rPr>
                      <m:t>)</m:t>
                    </m:r>
                  </m:oMath>
                </a14:m>
                <a:r>
                  <a:rPr lang="zh-CN" altLang="en-US" b="1" dirty="0">
                    <a:latin typeface="微软雅黑" panose="020B0503020204020204" pitchFamily="34" charset="-122"/>
                    <a:ea typeface="微软雅黑" panose="020B0503020204020204" pitchFamily="34" charset="-122"/>
                    <a:cs typeface="Times New Roman" panose="02020603050405020304" pitchFamily="18" charset="0"/>
                  </a:rPr>
                  <a:t>的</a:t>
                </a:r>
                <a:r>
                  <a:rPr lang="en-US" altLang="zh-CN" b="1" dirty="0">
                    <a:latin typeface="微软雅黑" panose="020B0503020204020204" pitchFamily="34" charset="-122"/>
                    <a:ea typeface="微软雅黑" panose="020B0503020204020204" pitchFamily="34" charset="-122"/>
                    <a:cs typeface="Times New Roman" panose="02020603050405020304" pitchFamily="18" charset="0"/>
                  </a:rPr>
                  <a:t>m</a:t>
                </a:r>
                <a:r>
                  <a:rPr lang="zh-CN" altLang="en-US" b="1" dirty="0">
                    <a:latin typeface="微软雅黑" panose="020B0503020204020204" pitchFamily="34" charset="-122"/>
                    <a:ea typeface="微软雅黑" panose="020B0503020204020204" pitchFamily="34" charset="-122"/>
                    <a:cs typeface="Times New Roman" panose="02020603050405020304" pitchFamily="18" charset="0"/>
                  </a:rPr>
                  <a:t>个训练样本</a:t>
                </a:r>
                <a14:m>
                  <m:oMath xmlns:m="http://schemas.openxmlformats.org/officeDocument/2006/math">
                    <m:d>
                      <m:dPr>
                        <m:begChr m:val="{"/>
                        <m:endChr m:val="}"/>
                        <m:ctrlPr>
                          <a:rPr lang="en-US" altLang="zh-CN" b="1" i="1" dirty="0">
                            <a:latin typeface="Cambria Math" panose="02040503050406030204" pitchFamily="18" charset="0"/>
                            <a:cs typeface="Times New Roman" panose="02020603050405020304" pitchFamily="18" charset="0"/>
                          </a:rPr>
                        </m:ctrlPr>
                      </m:dPr>
                      <m:e>
                        <m:sSup>
                          <m:sSupPr>
                            <m:ctrlPr>
                              <a:rPr lang="en-US" altLang="zh-CN" b="1" i="1" dirty="0">
                                <a:latin typeface="Cambria Math" panose="02040503050406030204" pitchFamily="18" charset="0"/>
                                <a:cs typeface="Times New Roman" panose="02020603050405020304" pitchFamily="18" charset="0"/>
                              </a:rPr>
                            </m:ctrlPr>
                          </m:sSupPr>
                          <m:e>
                            <m:r>
                              <a:rPr lang="en-US" altLang="zh-CN" b="1" i="1" dirty="0">
                                <a:latin typeface="Cambria Math" panose="02040503050406030204" pitchFamily="18" charset="0"/>
                                <a:cs typeface="Times New Roman" panose="02020603050405020304" pitchFamily="18" charset="0"/>
                              </a:rPr>
                              <m:t>𝒙</m:t>
                            </m:r>
                          </m:e>
                          <m:sup>
                            <m:d>
                              <m:dPr>
                                <m:ctrlPr>
                                  <a:rPr lang="en-US" altLang="zh-CN" b="1" i="1" dirty="0">
                                    <a:latin typeface="Cambria Math" panose="02040503050406030204" pitchFamily="18" charset="0"/>
                                    <a:cs typeface="Times New Roman" panose="02020603050405020304" pitchFamily="18" charset="0"/>
                                  </a:rPr>
                                </m:ctrlPr>
                              </m:dPr>
                              <m:e>
                                <m:r>
                                  <a:rPr lang="en-US" altLang="zh-CN" b="1" i="1" dirty="0">
                                    <a:latin typeface="Cambria Math" panose="02040503050406030204" pitchFamily="18" charset="0"/>
                                    <a:cs typeface="Times New Roman" panose="02020603050405020304" pitchFamily="18" charset="0"/>
                                  </a:rPr>
                                  <m:t>𝟏</m:t>
                                </m:r>
                              </m:e>
                            </m:d>
                          </m:sup>
                        </m:sSup>
                        <m:r>
                          <a:rPr lang="en-US" altLang="zh-CN" b="1" i="1" dirty="0">
                            <a:latin typeface="Cambria Math" panose="02040503050406030204" pitchFamily="18" charset="0"/>
                            <a:cs typeface="Times New Roman" panose="02020603050405020304" pitchFamily="18" charset="0"/>
                          </a:rPr>
                          <m:t>,…,</m:t>
                        </m:r>
                        <m:sSup>
                          <m:sSupPr>
                            <m:ctrlPr>
                              <a:rPr lang="en-US" altLang="zh-CN" b="1" i="1" dirty="0">
                                <a:latin typeface="Cambria Math" panose="02040503050406030204" pitchFamily="18" charset="0"/>
                                <a:cs typeface="Times New Roman" panose="02020603050405020304" pitchFamily="18" charset="0"/>
                              </a:rPr>
                            </m:ctrlPr>
                          </m:sSupPr>
                          <m:e>
                            <m:r>
                              <a:rPr lang="en-US" altLang="zh-CN" b="1" i="1" dirty="0">
                                <a:latin typeface="Cambria Math" panose="02040503050406030204" pitchFamily="18" charset="0"/>
                                <a:cs typeface="Times New Roman" panose="02020603050405020304" pitchFamily="18" charset="0"/>
                              </a:rPr>
                              <m:t>𝒙</m:t>
                            </m:r>
                          </m:e>
                          <m:sup>
                            <m:d>
                              <m:dPr>
                                <m:ctrlPr>
                                  <a:rPr lang="en-US" altLang="zh-CN" b="1" i="1" dirty="0">
                                    <a:latin typeface="Cambria Math" panose="02040503050406030204" pitchFamily="18" charset="0"/>
                                    <a:cs typeface="Times New Roman" panose="02020603050405020304" pitchFamily="18" charset="0"/>
                                  </a:rPr>
                                </m:ctrlPr>
                              </m:dPr>
                              <m:e>
                                <m:r>
                                  <a:rPr lang="en-US" altLang="zh-CN" b="1" i="1" dirty="0">
                                    <a:latin typeface="Cambria Math" panose="02040503050406030204" pitchFamily="18" charset="0"/>
                                    <a:cs typeface="Times New Roman" panose="02020603050405020304" pitchFamily="18" charset="0"/>
                                  </a:rPr>
                                  <m:t>𝒎</m:t>
                                </m:r>
                              </m:e>
                            </m:d>
                          </m:sup>
                        </m:sSup>
                      </m:e>
                    </m:d>
                  </m:oMath>
                </a14:m>
                <a:r>
                  <a:rPr lang="zh-CN" altLang="en-US" b="1" dirty="0">
                    <a:latin typeface="微软雅黑" panose="020B0503020204020204" pitchFamily="34" charset="-122"/>
                    <a:ea typeface="微软雅黑" panose="020B0503020204020204" pitchFamily="34" charset="-122"/>
                    <a:cs typeface="Times New Roman" panose="02020603050405020304" pitchFamily="18" charset="0"/>
                  </a:rPr>
                  <a:t>中采一个</a:t>
                </a:r>
                <a:r>
                  <a:rPr lang="en-US" altLang="zh-CN" b="1" dirty="0" err="1">
                    <a:latin typeface="微软雅黑" panose="020B0503020204020204" pitchFamily="34" charset="-122"/>
                    <a:ea typeface="微软雅黑" panose="020B0503020204020204" pitchFamily="34" charset="-122"/>
                    <a:cs typeface="Times New Roman" panose="02020603050405020304" pitchFamily="18" charset="0"/>
                  </a:rPr>
                  <a:t>MiniBatch</a:t>
                </a:r>
                <a:endParaRPr lang="en-US" altLang="zh-CN" b="1" dirty="0">
                  <a:latin typeface="微软雅黑" panose="020B0503020204020204" pitchFamily="34" charset="-122"/>
                  <a:ea typeface="微软雅黑" panose="020B0503020204020204" pitchFamily="34" charset="-122"/>
                  <a:cs typeface="Times New Roman" panose="02020603050405020304" pitchFamily="18" charset="0"/>
                </a:endParaRPr>
              </a:p>
              <a:p>
                <a:pPr marL="285750" indent="-285750">
                  <a:buFont typeface="Wingdings" panose="05000000000000000000" pitchFamily="2" charset="2"/>
                  <a:buChar char="l"/>
                </a:pPr>
                <a:r>
                  <a:rPr lang="zh-CN" altLang="en-US" b="1" dirty="0">
                    <a:latin typeface="微软雅黑" panose="020B0503020204020204" pitchFamily="34" charset="-122"/>
                    <a:ea typeface="微软雅黑" panose="020B0503020204020204" pitchFamily="34" charset="-122"/>
                    <a:cs typeface="Times New Roman" panose="02020603050405020304" pitchFamily="18" charset="0"/>
                  </a:rPr>
                  <a:t>通过随机梯度上升来更新判别器：</a:t>
                </a:r>
                <a:endParaRPr lang="en-US" altLang="zh-CN" b="1" dirty="0">
                  <a:latin typeface="微软雅黑" panose="020B0503020204020204" pitchFamily="34" charset="-122"/>
                  <a:ea typeface="微软雅黑" panose="020B0503020204020204" pitchFamily="34" charset="-122"/>
                  <a:cs typeface="Times New Roman" panose="02020603050405020304" pitchFamily="18" charset="0"/>
                </a:endParaRPr>
              </a:p>
            </p:txBody>
          </p:sp>
        </mc:Choice>
        <mc:Fallback xmlns="">
          <p:sp>
            <p:nvSpPr>
              <p:cNvPr id="6" name="文本框 5">
                <a:extLst>
                  <a:ext uri="{FF2B5EF4-FFF2-40B4-BE49-F238E27FC236}">
                    <a16:creationId xmlns:a16="http://schemas.microsoft.com/office/drawing/2014/main" id="{DC37FC35-C6AE-4678-92D7-591CD8AAB2B9}"/>
                  </a:ext>
                </a:extLst>
              </p:cNvPr>
              <p:cNvSpPr txBox="1">
                <a:spLocks noRot="1" noChangeAspect="1" noMove="1" noResize="1" noEditPoints="1" noAdjustHandles="1" noChangeArrowheads="1" noChangeShapeType="1" noTextEdit="1"/>
              </p:cNvSpPr>
              <p:nvPr/>
            </p:nvSpPr>
            <p:spPr>
              <a:xfrm>
                <a:off x="1610139" y="1799113"/>
                <a:ext cx="8494643" cy="1003608"/>
              </a:xfrm>
              <a:prstGeom prst="rect">
                <a:avLst/>
              </a:prstGeom>
              <a:blipFill>
                <a:blip r:embed="rId6"/>
                <a:stretch>
                  <a:fillRect l="-430" t="-1818" b="-848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BB288B84-0D38-4F79-8E6F-C05B25A38BDF}"/>
                  </a:ext>
                </a:extLst>
              </p:cNvPr>
              <p:cNvSpPr txBox="1"/>
              <p:nvPr/>
            </p:nvSpPr>
            <p:spPr>
              <a:xfrm>
                <a:off x="1524000" y="4112413"/>
                <a:ext cx="8428382" cy="963469"/>
              </a:xfrm>
              <a:prstGeom prst="rect">
                <a:avLst/>
              </a:prstGeom>
              <a:noFill/>
            </p:spPr>
            <p:txBody>
              <a:bodyPr wrap="square" rtlCol="0">
                <a:spAutoFit/>
              </a:bodyPr>
              <a:lstStyle/>
              <a:p>
                <a:pPr marL="285750" indent="-285750">
                  <a:buFont typeface="Wingdings" panose="05000000000000000000" pitchFamily="2" charset="2"/>
                  <a:buChar char="l"/>
                </a:pPr>
                <a:r>
                  <a:rPr lang="zh-CN" altLang="en-US" b="1" dirty="0">
                    <a:latin typeface="微软雅黑" panose="020B0503020204020204" pitchFamily="34" charset="-122"/>
                    <a:ea typeface="微软雅黑" panose="020B0503020204020204" pitchFamily="34" charset="-122"/>
                    <a:cs typeface="Times New Roman" panose="02020603050405020304" pitchFamily="18" charset="0"/>
                  </a:rPr>
                  <a:t>在噪声先验分布为</a:t>
                </a:r>
                <a14:m>
                  <m:oMath xmlns:m="http://schemas.openxmlformats.org/officeDocument/2006/math">
                    <m:sSub>
                      <m:sSubPr>
                        <m:ctrlPr>
                          <a:rPr lang="en-US" altLang="zh-CN" b="1" i="1">
                            <a:latin typeface="Cambria Math" panose="02040503050406030204" pitchFamily="18" charset="0"/>
                            <a:cs typeface="Times New Roman" panose="02020603050405020304" pitchFamily="18" charset="0"/>
                          </a:rPr>
                        </m:ctrlPr>
                      </m:sSubPr>
                      <m:e>
                        <m:r>
                          <a:rPr lang="en-US" altLang="zh-CN" b="1" i="1">
                            <a:latin typeface="Cambria Math" panose="02040503050406030204" pitchFamily="18" charset="0"/>
                            <a:cs typeface="Times New Roman" panose="02020603050405020304" pitchFamily="18" charset="0"/>
                          </a:rPr>
                          <m:t>𝑷</m:t>
                        </m:r>
                      </m:e>
                      <m:sub>
                        <m:r>
                          <a:rPr lang="en-US" altLang="zh-CN" b="1" i="1">
                            <a:latin typeface="Cambria Math" panose="02040503050406030204" pitchFamily="18" charset="0"/>
                            <a:cs typeface="Times New Roman" panose="02020603050405020304" pitchFamily="18" charset="0"/>
                          </a:rPr>
                          <m:t>𝒈</m:t>
                        </m:r>
                      </m:sub>
                    </m:sSub>
                    <m:r>
                      <a:rPr lang="en-US" altLang="zh-CN" b="1" i="1">
                        <a:latin typeface="Cambria Math" panose="02040503050406030204" pitchFamily="18" charset="0"/>
                        <a:cs typeface="Times New Roman" panose="02020603050405020304" pitchFamily="18" charset="0"/>
                      </a:rPr>
                      <m:t>(</m:t>
                    </m:r>
                    <m:r>
                      <a:rPr lang="en-US" altLang="zh-CN" b="1" i="1">
                        <a:latin typeface="Cambria Math" panose="02040503050406030204" pitchFamily="18" charset="0"/>
                        <a:cs typeface="Times New Roman" panose="02020603050405020304" pitchFamily="18" charset="0"/>
                      </a:rPr>
                      <m:t>𝒛</m:t>
                    </m:r>
                    <m:r>
                      <a:rPr lang="en-US" altLang="zh-CN" b="1" i="1">
                        <a:latin typeface="Cambria Math" panose="02040503050406030204" pitchFamily="18" charset="0"/>
                        <a:cs typeface="Times New Roman" panose="02020603050405020304" pitchFamily="18" charset="0"/>
                      </a:rPr>
                      <m:t>)</m:t>
                    </m:r>
                  </m:oMath>
                </a14:m>
                <a:r>
                  <a:rPr lang="zh-CN" altLang="en-US" b="1" dirty="0">
                    <a:latin typeface="微软雅黑" panose="020B0503020204020204" pitchFamily="34" charset="-122"/>
                    <a:ea typeface="微软雅黑" panose="020B0503020204020204" pitchFamily="34" charset="-122"/>
                    <a:cs typeface="Times New Roman" panose="02020603050405020304" pitchFamily="18" charset="0"/>
                  </a:rPr>
                  <a:t>的</a:t>
                </a:r>
                <a:r>
                  <a:rPr lang="en-US" altLang="zh-CN" b="1" dirty="0">
                    <a:latin typeface="微软雅黑" panose="020B0503020204020204" pitchFamily="34" charset="-122"/>
                    <a:ea typeface="微软雅黑" panose="020B0503020204020204" pitchFamily="34" charset="-122"/>
                    <a:cs typeface="Times New Roman" panose="02020603050405020304" pitchFamily="18" charset="0"/>
                  </a:rPr>
                  <a:t>m</a:t>
                </a:r>
                <a:r>
                  <a:rPr lang="zh-CN" altLang="en-US" b="1" dirty="0">
                    <a:latin typeface="微软雅黑" panose="020B0503020204020204" pitchFamily="34" charset="-122"/>
                    <a:ea typeface="微软雅黑" panose="020B0503020204020204" pitchFamily="34" charset="-122"/>
                    <a:cs typeface="Times New Roman" panose="02020603050405020304" pitchFamily="18" charset="0"/>
                  </a:rPr>
                  <a:t>个噪声样本</a:t>
                </a:r>
                <a14:m>
                  <m:oMath xmlns:m="http://schemas.openxmlformats.org/officeDocument/2006/math">
                    <m:d>
                      <m:dPr>
                        <m:begChr m:val="{"/>
                        <m:endChr m:val="}"/>
                        <m:ctrlPr>
                          <a:rPr lang="en-US" altLang="zh-CN" b="1" i="1" dirty="0">
                            <a:latin typeface="Cambria Math" panose="02040503050406030204" pitchFamily="18" charset="0"/>
                            <a:cs typeface="Times New Roman" panose="02020603050405020304" pitchFamily="18" charset="0"/>
                          </a:rPr>
                        </m:ctrlPr>
                      </m:dPr>
                      <m:e>
                        <m:sSup>
                          <m:sSupPr>
                            <m:ctrlPr>
                              <a:rPr lang="en-US" altLang="zh-CN" b="1" i="1" dirty="0">
                                <a:latin typeface="Cambria Math" panose="02040503050406030204" pitchFamily="18" charset="0"/>
                                <a:cs typeface="Times New Roman" panose="02020603050405020304" pitchFamily="18" charset="0"/>
                              </a:rPr>
                            </m:ctrlPr>
                          </m:sSupPr>
                          <m:e>
                            <m:r>
                              <a:rPr lang="en-US" altLang="zh-CN" b="1" i="1" dirty="0">
                                <a:latin typeface="Cambria Math" panose="02040503050406030204" pitchFamily="18" charset="0"/>
                                <a:cs typeface="Times New Roman" panose="02020603050405020304" pitchFamily="18" charset="0"/>
                              </a:rPr>
                              <m:t>𝒛</m:t>
                            </m:r>
                          </m:e>
                          <m:sup>
                            <m:d>
                              <m:dPr>
                                <m:ctrlPr>
                                  <a:rPr lang="en-US" altLang="zh-CN" b="1" i="1" dirty="0">
                                    <a:latin typeface="Cambria Math" panose="02040503050406030204" pitchFamily="18" charset="0"/>
                                    <a:cs typeface="Times New Roman" panose="02020603050405020304" pitchFamily="18" charset="0"/>
                                  </a:rPr>
                                </m:ctrlPr>
                              </m:dPr>
                              <m:e>
                                <m:r>
                                  <a:rPr lang="en-US" altLang="zh-CN" b="1" i="1" dirty="0">
                                    <a:latin typeface="Cambria Math" panose="02040503050406030204" pitchFamily="18" charset="0"/>
                                    <a:cs typeface="Times New Roman" panose="02020603050405020304" pitchFamily="18" charset="0"/>
                                  </a:rPr>
                                  <m:t>𝟏</m:t>
                                </m:r>
                              </m:e>
                            </m:d>
                          </m:sup>
                        </m:sSup>
                        <m:r>
                          <a:rPr lang="en-US" altLang="zh-CN" b="1" i="1" dirty="0">
                            <a:latin typeface="Cambria Math" panose="02040503050406030204" pitchFamily="18" charset="0"/>
                            <a:cs typeface="Times New Roman" panose="02020603050405020304" pitchFamily="18" charset="0"/>
                          </a:rPr>
                          <m:t>,…,</m:t>
                        </m:r>
                        <m:sSup>
                          <m:sSupPr>
                            <m:ctrlPr>
                              <a:rPr lang="en-US" altLang="zh-CN" b="1" i="1" dirty="0">
                                <a:latin typeface="Cambria Math" panose="02040503050406030204" pitchFamily="18" charset="0"/>
                                <a:cs typeface="Times New Roman" panose="02020603050405020304" pitchFamily="18" charset="0"/>
                              </a:rPr>
                            </m:ctrlPr>
                          </m:sSupPr>
                          <m:e>
                            <m:r>
                              <a:rPr lang="en-US" altLang="zh-CN" b="1" i="1" dirty="0">
                                <a:latin typeface="Cambria Math" panose="02040503050406030204" pitchFamily="18" charset="0"/>
                                <a:cs typeface="Times New Roman" panose="02020603050405020304" pitchFamily="18" charset="0"/>
                              </a:rPr>
                              <m:t>𝒛</m:t>
                            </m:r>
                          </m:e>
                          <m:sup>
                            <m:d>
                              <m:dPr>
                                <m:ctrlPr>
                                  <a:rPr lang="en-US" altLang="zh-CN" b="1" i="1" dirty="0">
                                    <a:latin typeface="Cambria Math" panose="02040503050406030204" pitchFamily="18" charset="0"/>
                                    <a:cs typeface="Times New Roman" panose="02020603050405020304" pitchFamily="18" charset="0"/>
                                  </a:rPr>
                                </m:ctrlPr>
                              </m:dPr>
                              <m:e>
                                <m:r>
                                  <a:rPr lang="en-US" altLang="zh-CN" b="1" i="1" dirty="0">
                                    <a:latin typeface="Cambria Math" panose="02040503050406030204" pitchFamily="18" charset="0"/>
                                    <a:cs typeface="Times New Roman" panose="02020603050405020304" pitchFamily="18" charset="0"/>
                                  </a:rPr>
                                  <m:t>𝒎</m:t>
                                </m:r>
                              </m:e>
                            </m:d>
                          </m:sup>
                        </m:sSup>
                      </m:e>
                    </m:d>
                    <m:r>
                      <a:rPr lang="zh-CN" altLang="en-US" b="1" i="1" dirty="0">
                        <a:latin typeface="Cambria Math" panose="02040503050406030204" pitchFamily="18" charset="0"/>
                        <a:cs typeface="Times New Roman" panose="02020603050405020304" pitchFamily="18" charset="0"/>
                      </a:rPr>
                      <m:t>中采</m:t>
                    </m:r>
                  </m:oMath>
                </a14:m>
                <a:r>
                  <a:rPr lang="zh-CN" altLang="en-US" b="1" dirty="0">
                    <a:latin typeface="微软雅黑" panose="020B0503020204020204" pitchFamily="34" charset="-122"/>
                    <a:ea typeface="微软雅黑" panose="020B0503020204020204" pitchFamily="34" charset="-122"/>
                    <a:cs typeface="Times New Roman" panose="02020603050405020304" pitchFamily="18" charset="0"/>
                  </a:rPr>
                  <a:t>一个</a:t>
                </a:r>
                <a:r>
                  <a:rPr lang="en-US" altLang="zh-CN" b="1" dirty="0" err="1">
                    <a:latin typeface="微软雅黑" panose="020B0503020204020204" pitchFamily="34" charset="-122"/>
                    <a:ea typeface="微软雅黑" panose="020B0503020204020204" pitchFamily="34" charset="-122"/>
                    <a:cs typeface="Times New Roman" panose="02020603050405020304" pitchFamily="18" charset="0"/>
                  </a:rPr>
                  <a:t>MiniBatch</a:t>
                </a:r>
                <a:endParaRPr lang="en-US" altLang="zh-CN" b="1" dirty="0">
                  <a:latin typeface="微软雅黑" panose="020B0503020204020204" pitchFamily="34" charset="-122"/>
                  <a:ea typeface="微软雅黑" panose="020B0503020204020204" pitchFamily="34" charset="-122"/>
                  <a:cs typeface="Times New Roman" panose="02020603050405020304" pitchFamily="18" charset="0"/>
                </a:endParaRPr>
              </a:p>
              <a:p>
                <a:pPr marL="285750" indent="-285750">
                  <a:buFont typeface="Wingdings" panose="05000000000000000000" pitchFamily="2" charset="2"/>
                  <a:buChar char="l"/>
                </a:pPr>
                <a:r>
                  <a:rPr lang="zh-CN" altLang="en-US" b="1" dirty="0">
                    <a:latin typeface="微软雅黑" panose="020B0503020204020204" pitchFamily="34" charset="-122"/>
                    <a:ea typeface="微软雅黑" panose="020B0503020204020204" pitchFamily="34" charset="-122"/>
                    <a:cs typeface="Times New Roman" panose="02020603050405020304" pitchFamily="18" charset="0"/>
                  </a:rPr>
                  <a:t>通过随机梯度上升来更新判别器：</a:t>
                </a:r>
                <a:endParaRPr lang="en-US" altLang="zh-CN" b="1" dirty="0">
                  <a:latin typeface="微软雅黑" panose="020B0503020204020204" pitchFamily="34" charset="-122"/>
                  <a:ea typeface="微软雅黑" panose="020B0503020204020204" pitchFamily="34" charset="-122"/>
                  <a:cs typeface="Times New Roman" panose="02020603050405020304" pitchFamily="18" charset="0"/>
                </a:endParaRPr>
              </a:p>
              <a:p>
                <a:endParaRPr lang="zh-CN" altLang="en-US" dirty="0"/>
              </a:p>
            </p:txBody>
          </p:sp>
        </mc:Choice>
        <mc:Fallback xmlns="">
          <p:sp>
            <p:nvSpPr>
              <p:cNvPr id="7" name="文本框 6">
                <a:extLst>
                  <a:ext uri="{FF2B5EF4-FFF2-40B4-BE49-F238E27FC236}">
                    <a16:creationId xmlns:a16="http://schemas.microsoft.com/office/drawing/2014/main" id="{BB288B84-0D38-4F79-8E6F-C05B25A38BDF}"/>
                  </a:ext>
                </a:extLst>
              </p:cNvPr>
              <p:cNvSpPr txBox="1">
                <a:spLocks noRot="1" noChangeAspect="1" noMove="1" noResize="1" noEditPoints="1" noAdjustHandles="1" noChangeArrowheads="1" noChangeShapeType="1" noTextEdit="1"/>
              </p:cNvSpPr>
              <p:nvPr/>
            </p:nvSpPr>
            <p:spPr>
              <a:xfrm>
                <a:off x="1524000" y="4112413"/>
                <a:ext cx="8428382" cy="963469"/>
              </a:xfrm>
              <a:prstGeom prst="rect">
                <a:avLst/>
              </a:prstGeom>
              <a:blipFill>
                <a:blip r:embed="rId7"/>
                <a:stretch>
                  <a:fillRect l="-434" t="-253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11570157"/>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文本框 46"/>
          <p:cNvSpPr txBox="1"/>
          <p:nvPr/>
        </p:nvSpPr>
        <p:spPr>
          <a:xfrm>
            <a:off x="1220123" y="334738"/>
            <a:ext cx="7111077" cy="630942"/>
          </a:xfrm>
          <a:prstGeom prst="rect">
            <a:avLst/>
          </a:prstGeom>
          <a:noFill/>
        </p:spPr>
        <p:txBody>
          <a:bodyPr wrap="square" rtlCol="0">
            <a:spAutoFit/>
          </a:bodyPr>
          <a:lstStyle/>
          <a:p>
            <a:pPr defTabSz="914400">
              <a:defRPr/>
            </a:pPr>
            <a:r>
              <a:rPr lang="en-US" altLang="zh-CN" sz="3500" b="1" dirty="0">
                <a:solidFill>
                  <a:srgbClr val="0070C0"/>
                </a:solidFill>
                <a:latin typeface="微软雅黑" panose="020B0503020204020204" pitchFamily="34" charset="-122"/>
                <a:ea typeface="微软雅黑" panose="020B0503020204020204" pitchFamily="34" charset="-122"/>
              </a:rPr>
              <a:t>2.1 </a:t>
            </a:r>
            <a:r>
              <a:rPr lang="en-US" altLang="zh-CN" sz="2800"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Generative Adversarial Nets</a:t>
            </a:r>
          </a:p>
        </p:txBody>
      </p:sp>
      <p:pic>
        <p:nvPicPr>
          <p:cNvPr id="30" name="图片 29"/>
          <p:cNvPicPr>
            <a:picLocks noChangeAspect="1"/>
          </p:cNvPicPr>
          <p:nvPr/>
        </p:nvPicPr>
        <p:blipFill>
          <a:blip r:embed="rId3"/>
          <a:stretch>
            <a:fillRect/>
          </a:stretch>
        </p:blipFill>
        <p:spPr>
          <a:xfrm>
            <a:off x="1524000" y="6683182"/>
            <a:ext cx="1581150" cy="174817"/>
          </a:xfrm>
          <a:prstGeom prst="rect">
            <a:avLst/>
          </a:prstGeom>
        </p:spPr>
      </p:pic>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866C239A-070F-4FF5-9F8B-C4FA2A6C3692}"/>
                  </a:ext>
                </a:extLst>
              </p:cNvPr>
              <p:cNvSpPr/>
              <p:nvPr/>
            </p:nvSpPr>
            <p:spPr>
              <a:xfrm>
                <a:off x="167723" y="4370902"/>
                <a:ext cx="5671929" cy="923330"/>
              </a:xfrm>
              <a:prstGeom prst="rect">
                <a:avLst/>
              </a:prstGeom>
            </p:spPr>
            <p:txBody>
              <a:bodyPr wrap="square">
                <a:spAutoFit/>
              </a:bodyPr>
              <a:lstStyle/>
              <a:p>
                <a:pPr marL="342900" indent="-342900">
                  <a:lnSpc>
                    <a:spcPct val="150000"/>
                  </a:lnSpc>
                  <a:buFont typeface="Wingdings" panose="05000000000000000000" pitchFamily="2" charset="2"/>
                  <a:buChar char="Ø"/>
                </a:pPr>
                <a:r>
                  <a:rPr lang="zh-CN" altLang="en-US" b="1" dirty="0">
                    <a:latin typeface="微软雅黑" panose="020B0503020204020204" pitchFamily="34" charset="-122"/>
                    <a:ea typeface="微软雅黑" panose="020B0503020204020204" pitchFamily="34" charset="-122"/>
                    <a:cs typeface="Times New Roman" panose="02020603050405020304" pitchFamily="18" charset="0"/>
                  </a:rPr>
                  <a:t>生成器（</a:t>
                </a:r>
                <a:r>
                  <a:rPr lang="it-IT" altLang="zh-CN" b="1" dirty="0">
                    <a:latin typeface="Times New Roman" panose="02020603050405020304" pitchFamily="18" charset="0"/>
                    <a:ea typeface="微软雅黑" panose="020B0503020204020204" pitchFamily="34" charset="-122"/>
                    <a:cs typeface="Times New Roman" panose="02020603050405020304" pitchFamily="18" charset="0"/>
                  </a:rPr>
                  <a:t>Generator</a:t>
                </a:r>
                <a:r>
                  <a:rPr lang="zh-CN" altLang="en-US" b="1" dirty="0">
                    <a:latin typeface="微软雅黑" panose="020B0503020204020204" pitchFamily="34" charset="-122"/>
                    <a:ea typeface="微软雅黑" panose="020B0503020204020204" pitchFamily="34" charset="-122"/>
                    <a:cs typeface="Times New Roman" panose="02020603050405020304" pitchFamily="18" charset="0"/>
                  </a:rPr>
                  <a:t>）每训练一步，判别器（</a:t>
                </a: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Discriminator</a:t>
                </a:r>
                <a:r>
                  <a:rPr lang="zh-CN" altLang="en-US" b="1" dirty="0">
                    <a:latin typeface="微软雅黑" panose="020B0503020204020204" pitchFamily="34" charset="-122"/>
                    <a:ea typeface="微软雅黑" panose="020B0503020204020204" pitchFamily="34" charset="-122"/>
                    <a:cs typeface="Times New Roman" panose="02020603050405020304" pitchFamily="18" charset="0"/>
                  </a:rPr>
                  <a:t>）训练</a:t>
                </a: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K</a:t>
                </a:r>
                <a:r>
                  <a:rPr lang="zh-CN" altLang="en-US" b="1" dirty="0">
                    <a:latin typeface="微软雅黑" panose="020B0503020204020204" pitchFamily="34" charset="-122"/>
                    <a:ea typeface="微软雅黑" panose="020B0503020204020204" pitchFamily="34" charset="-122"/>
                    <a:cs typeface="Times New Roman" panose="02020603050405020304" pitchFamily="18" charset="0"/>
                  </a:rPr>
                  <a:t>步（</a:t>
                </a:r>
                <a14:m>
                  <m:oMath xmlns:m="http://schemas.openxmlformats.org/officeDocument/2006/math">
                    <m:r>
                      <a:rPr lang="en-US" altLang="zh-CN" b="1" i="1" smtClean="0">
                        <a:latin typeface="Cambria Math" panose="02040503050406030204" pitchFamily="18" charset="0"/>
                        <a:ea typeface="微软雅黑" panose="020B0503020204020204" pitchFamily="34" charset="-122"/>
                        <a:cs typeface="Times New Roman" panose="02020603050405020304" pitchFamily="18" charset="0"/>
                      </a:rPr>
                      <m:t>𝑲</m:t>
                    </m:r>
                    <m:r>
                      <a:rPr lang="en-US" altLang="zh-CN" b="1" i="1" smtClean="0">
                        <a:latin typeface="Cambria Math" panose="02040503050406030204" pitchFamily="18" charset="0"/>
                        <a:ea typeface="Cambria Math" panose="02040503050406030204" pitchFamily="18" charset="0"/>
                        <a:cs typeface="Times New Roman" panose="02020603050405020304" pitchFamily="18" charset="0"/>
                      </a:rPr>
                      <m:t>≥</m:t>
                    </m:r>
                    <m:r>
                      <a:rPr lang="en-US" altLang="zh-CN" b="1" i="1" smtClean="0">
                        <a:latin typeface="Cambria Math" panose="02040503050406030204" pitchFamily="18" charset="0"/>
                        <a:ea typeface="Cambria Math" panose="02040503050406030204" pitchFamily="18" charset="0"/>
                        <a:cs typeface="Times New Roman" panose="02020603050405020304" pitchFamily="18" charset="0"/>
                      </a:rPr>
                      <m:t>𝟏</m:t>
                    </m:r>
                  </m:oMath>
                </a14:m>
                <a:r>
                  <a:rPr lang="zh-CN" altLang="en-US" b="1" dirty="0">
                    <a:latin typeface="微软雅黑" panose="020B0503020204020204" pitchFamily="34" charset="-122"/>
                    <a:ea typeface="微软雅黑" panose="020B0503020204020204" pitchFamily="34" charset="-122"/>
                    <a:cs typeface="Times New Roman" panose="02020603050405020304" pitchFamily="18" charset="0"/>
                  </a:rPr>
                  <a:t>）；</a:t>
                </a:r>
              </a:p>
            </p:txBody>
          </p:sp>
        </mc:Choice>
        <mc:Fallback xmlns="">
          <p:sp>
            <p:nvSpPr>
              <p:cNvPr id="4" name="矩形 3">
                <a:extLst>
                  <a:ext uri="{FF2B5EF4-FFF2-40B4-BE49-F238E27FC236}">
                    <a16:creationId xmlns:a16="http://schemas.microsoft.com/office/drawing/2014/main" id="{866C239A-070F-4FF5-9F8B-C4FA2A6C3692}"/>
                  </a:ext>
                </a:extLst>
              </p:cNvPr>
              <p:cNvSpPr>
                <a:spLocks noRot="1" noChangeAspect="1" noMove="1" noResize="1" noEditPoints="1" noAdjustHandles="1" noChangeArrowheads="1" noChangeShapeType="1" noTextEdit="1"/>
              </p:cNvSpPr>
              <p:nvPr/>
            </p:nvSpPr>
            <p:spPr>
              <a:xfrm>
                <a:off x="167723" y="4370902"/>
                <a:ext cx="5671929" cy="923330"/>
              </a:xfrm>
              <a:prstGeom prst="rect">
                <a:avLst/>
              </a:prstGeom>
              <a:blipFill>
                <a:blip r:embed="rId4"/>
                <a:stretch>
                  <a:fillRect l="-753" b="-4636"/>
                </a:stretch>
              </a:blipFill>
            </p:spPr>
            <p:txBody>
              <a:bodyPr/>
              <a:lstStyle/>
              <a:p>
                <a:r>
                  <a:rPr lang="zh-CN" altLang="en-US">
                    <a:noFill/>
                  </a:rPr>
                  <a:t> </a:t>
                </a:r>
              </a:p>
            </p:txBody>
          </p:sp>
        </mc:Fallback>
      </mc:AlternateContent>
      <p:sp>
        <p:nvSpPr>
          <p:cNvPr id="6" name="矩形 5">
            <a:extLst>
              <a:ext uri="{FF2B5EF4-FFF2-40B4-BE49-F238E27FC236}">
                <a16:creationId xmlns:a16="http://schemas.microsoft.com/office/drawing/2014/main" id="{971A1820-95B5-4F9A-8798-093537972733}"/>
              </a:ext>
            </a:extLst>
          </p:cNvPr>
          <p:cNvSpPr/>
          <p:nvPr/>
        </p:nvSpPr>
        <p:spPr>
          <a:xfrm>
            <a:off x="5936973" y="1210123"/>
            <a:ext cx="5671928" cy="458908"/>
          </a:xfrm>
          <a:prstGeom prst="rect">
            <a:avLst/>
          </a:prstGeom>
        </p:spPr>
        <p:txBody>
          <a:bodyPr wrap="square">
            <a:spAutoFit/>
          </a:bodyPr>
          <a:lstStyle/>
          <a:p>
            <a:pPr marL="342900" indent="-342900">
              <a:lnSpc>
                <a:spcPct val="150000"/>
              </a:lnSpc>
              <a:buFont typeface="Wingdings" panose="05000000000000000000" pitchFamily="2" charset="2"/>
              <a:buChar char="Ø"/>
            </a:pPr>
            <a:r>
              <a:rPr lang="zh-CN" altLang="en-US" b="1" dirty="0">
                <a:latin typeface="微软雅黑" panose="020B0503020204020204" pitchFamily="34" charset="-122"/>
                <a:ea typeface="微软雅黑" panose="020B0503020204020204" pitchFamily="34" charset="-122"/>
                <a:cs typeface="Times New Roman" panose="02020603050405020304" pitchFamily="18" charset="0"/>
              </a:rPr>
              <a:t>固定生成器时，最优的判别器满足如下公式：</a:t>
            </a:r>
            <a:endParaRPr lang="zh-CN" altLang="en-US" b="1" i="1" dirty="0">
              <a:latin typeface="微软雅黑" panose="020B0503020204020204" pitchFamily="34" charset="-122"/>
              <a:ea typeface="微软雅黑"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F73256B5-7650-4335-A8E9-A07D86E8075E}"/>
                  </a:ext>
                </a:extLst>
              </p:cNvPr>
              <p:cNvSpPr txBox="1"/>
              <p:nvPr/>
            </p:nvSpPr>
            <p:spPr>
              <a:xfrm>
                <a:off x="6806250" y="1902768"/>
                <a:ext cx="3933372" cy="97776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b="1" i="1" smtClean="0">
                              <a:latin typeface="Cambria Math" panose="02040503050406030204" pitchFamily="18" charset="0"/>
                            </a:rPr>
                          </m:ctrlPr>
                        </m:sSubSupPr>
                        <m:e>
                          <m:r>
                            <a:rPr lang="en-US" altLang="zh-CN" b="1" i="1" smtClean="0">
                              <a:latin typeface="Cambria Math" panose="02040503050406030204" pitchFamily="18" charset="0"/>
                            </a:rPr>
                            <m:t>𝑫</m:t>
                          </m:r>
                        </m:e>
                        <m:sub>
                          <m:r>
                            <a:rPr lang="en-US" altLang="zh-CN" b="1" i="1" smtClean="0">
                              <a:latin typeface="Cambria Math" panose="02040503050406030204" pitchFamily="18" charset="0"/>
                            </a:rPr>
                            <m:t>𝑮</m:t>
                          </m:r>
                        </m:sub>
                        <m:sup>
                          <m:r>
                            <a:rPr lang="en-US" altLang="zh-CN" b="1" i="1" smtClean="0">
                              <a:latin typeface="Cambria Math" panose="02040503050406030204" pitchFamily="18" charset="0"/>
                            </a:rPr>
                            <m:t>∗</m:t>
                          </m:r>
                        </m:sup>
                      </m:sSubSup>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𝒙</m:t>
                          </m:r>
                        </m:e>
                      </m:d>
                      <m:r>
                        <a:rPr lang="en-US" altLang="zh-CN" b="1" i="1" smtClean="0">
                          <a:latin typeface="Cambria Math" panose="02040503050406030204" pitchFamily="18" charset="0"/>
                        </a:rPr>
                        <m:t>= </m:t>
                      </m:r>
                      <m:f>
                        <m:fPr>
                          <m:ctrlPr>
                            <a:rPr lang="en-US" altLang="zh-CN" b="1" i="1" smtClean="0">
                              <a:latin typeface="Cambria Math" panose="02040503050406030204" pitchFamily="18" charset="0"/>
                            </a:rPr>
                          </m:ctrlPr>
                        </m:fPr>
                        <m:num>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𝑷</m:t>
                              </m:r>
                            </m:e>
                            <m:sub>
                              <m:r>
                                <a:rPr lang="en-US" altLang="zh-CN" b="1" i="1" smtClean="0">
                                  <a:latin typeface="Cambria Math" panose="02040503050406030204" pitchFamily="18" charset="0"/>
                                </a:rPr>
                                <m:t>𝒅𝒂𝒕𝒂</m:t>
                              </m:r>
                            </m:sub>
                          </m:sSub>
                          <m:r>
                            <a:rPr lang="en-US" altLang="zh-CN" b="1" i="1" smtClean="0">
                              <a:latin typeface="Cambria Math" panose="02040503050406030204" pitchFamily="18" charset="0"/>
                            </a:rPr>
                            <m:t>(</m:t>
                          </m:r>
                          <m:r>
                            <a:rPr lang="en-US" altLang="zh-CN" b="1" i="1" smtClean="0">
                              <a:latin typeface="Cambria Math" panose="02040503050406030204" pitchFamily="18" charset="0"/>
                            </a:rPr>
                            <m:t>𝒙</m:t>
                          </m:r>
                          <m:r>
                            <a:rPr lang="en-US" altLang="zh-CN" b="1" i="1" smtClean="0">
                              <a:latin typeface="Cambria Math" panose="02040503050406030204" pitchFamily="18" charset="0"/>
                            </a:rPr>
                            <m:t>)</m:t>
                          </m:r>
                        </m:num>
                        <m:den>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𝑷</m:t>
                              </m:r>
                            </m:e>
                            <m:sub>
                              <m:r>
                                <a:rPr lang="en-US" altLang="zh-CN" b="1" i="1" smtClean="0">
                                  <a:latin typeface="Cambria Math" panose="02040503050406030204" pitchFamily="18" charset="0"/>
                                </a:rPr>
                                <m:t>𝒅𝒂𝒕𝒂</m:t>
                              </m:r>
                            </m:sub>
                          </m:sSub>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𝒙</m:t>
                              </m:r>
                            </m:e>
                          </m:d>
                          <m:r>
                            <a:rPr lang="en-US" altLang="zh-CN" b="1" i="1" smtClean="0">
                              <a:latin typeface="Cambria Math" panose="02040503050406030204" pitchFamily="18" charset="0"/>
                            </a:rPr>
                            <m:t>+ </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𝑷</m:t>
                              </m:r>
                            </m:e>
                            <m:sub>
                              <m:r>
                                <a:rPr lang="en-US" altLang="zh-CN" b="1" i="1" smtClean="0">
                                  <a:latin typeface="Cambria Math" panose="02040503050406030204" pitchFamily="18" charset="0"/>
                                </a:rPr>
                                <m:t>𝒈</m:t>
                              </m:r>
                            </m:sub>
                          </m:sSub>
                          <m:r>
                            <a:rPr lang="en-US" altLang="zh-CN" b="1" i="1" smtClean="0">
                              <a:latin typeface="Cambria Math" panose="02040503050406030204" pitchFamily="18" charset="0"/>
                            </a:rPr>
                            <m:t>(</m:t>
                          </m:r>
                          <m:r>
                            <a:rPr lang="en-US" altLang="zh-CN" b="1" i="1" smtClean="0">
                              <a:latin typeface="Cambria Math" panose="02040503050406030204" pitchFamily="18" charset="0"/>
                            </a:rPr>
                            <m:t>𝒙</m:t>
                          </m:r>
                          <m:r>
                            <a:rPr lang="en-US" altLang="zh-CN" b="1" i="1" smtClean="0">
                              <a:latin typeface="Cambria Math" panose="02040503050406030204" pitchFamily="18" charset="0"/>
                            </a:rPr>
                            <m:t>)</m:t>
                          </m:r>
                        </m:den>
                      </m:f>
                    </m:oMath>
                  </m:oMathPara>
                </a14:m>
                <a:endParaRPr lang="zh-CN" altLang="en-US" b="1" dirty="0"/>
              </a:p>
            </p:txBody>
          </p:sp>
        </mc:Choice>
        <mc:Fallback xmlns="">
          <p:sp>
            <p:nvSpPr>
              <p:cNvPr id="7" name="文本框 6">
                <a:extLst>
                  <a:ext uri="{FF2B5EF4-FFF2-40B4-BE49-F238E27FC236}">
                    <a16:creationId xmlns:a16="http://schemas.microsoft.com/office/drawing/2014/main" id="{F73256B5-7650-4335-A8E9-A07D86E8075E}"/>
                  </a:ext>
                </a:extLst>
              </p:cNvPr>
              <p:cNvSpPr txBox="1">
                <a:spLocks noRot="1" noChangeAspect="1" noMove="1" noResize="1" noEditPoints="1" noAdjustHandles="1" noChangeArrowheads="1" noChangeShapeType="1" noTextEdit="1"/>
              </p:cNvSpPr>
              <p:nvPr/>
            </p:nvSpPr>
            <p:spPr>
              <a:xfrm>
                <a:off x="6806250" y="1902768"/>
                <a:ext cx="3933372" cy="977768"/>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EC01D691-C7D3-4354-9008-C307B2D5B4E1}"/>
                  </a:ext>
                </a:extLst>
              </p:cNvPr>
              <p:cNvSpPr/>
              <p:nvPr/>
            </p:nvSpPr>
            <p:spPr>
              <a:xfrm>
                <a:off x="5936973" y="2630005"/>
                <a:ext cx="5671929" cy="962764"/>
              </a:xfrm>
              <a:prstGeom prst="rect">
                <a:avLst/>
              </a:prstGeom>
            </p:spPr>
            <p:txBody>
              <a:bodyPr wrap="square">
                <a:spAutoFit/>
              </a:bodyPr>
              <a:lstStyle/>
              <a:p>
                <a:pPr marL="342900" indent="-342900">
                  <a:lnSpc>
                    <a:spcPct val="150000"/>
                  </a:lnSpc>
                  <a:buFont typeface="Wingdings" panose="05000000000000000000" pitchFamily="2" charset="2"/>
                  <a:buChar char="Ø"/>
                </a:pPr>
                <a:r>
                  <a:rPr lang="zh-CN" altLang="en-US" b="1" dirty="0">
                    <a:latin typeface="微软雅黑" panose="020B0503020204020204" pitchFamily="34" charset="-122"/>
                    <a:ea typeface="微软雅黑" panose="020B0503020204020204" pitchFamily="34" charset="-122"/>
                    <a:cs typeface="Times New Roman" panose="02020603050405020304" pitchFamily="18" charset="0"/>
                  </a:rPr>
                  <a:t>当且仅当</a:t>
                </a:r>
                <a14:m>
                  <m:oMath xmlns:m="http://schemas.openxmlformats.org/officeDocument/2006/math">
                    <m:sSub>
                      <m:sSubPr>
                        <m:ctrlPr>
                          <a:rPr lang="en-US" altLang="zh-CN" b="1" i="1" dirty="0" smtClean="0">
                            <a:latin typeface="Cambria Math" panose="02040503050406030204" pitchFamily="18" charset="0"/>
                            <a:ea typeface="黑体" panose="02010609060101010101" pitchFamily="49" charset="-122"/>
                          </a:rPr>
                        </m:ctrlPr>
                      </m:sSubPr>
                      <m:e>
                        <m:r>
                          <a:rPr lang="en-US" altLang="zh-CN" b="1" i="1" dirty="0">
                            <a:latin typeface="Cambria Math" panose="02040503050406030204" pitchFamily="18" charset="0"/>
                            <a:ea typeface="黑体" panose="02010609060101010101" pitchFamily="49" charset="-122"/>
                          </a:rPr>
                          <m:t> </m:t>
                        </m:r>
                        <m:r>
                          <a:rPr lang="en-US" altLang="zh-CN" b="1" i="1" dirty="0">
                            <a:latin typeface="Cambria Math" panose="02040503050406030204" pitchFamily="18" charset="0"/>
                            <a:ea typeface="黑体" panose="02010609060101010101" pitchFamily="49" charset="-122"/>
                          </a:rPr>
                          <m:t>𝑷</m:t>
                        </m:r>
                      </m:e>
                      <m:sub>
                        <m:r>
                          <a:rPr lang="en-US" altLang="zh-CN" b="1" i="1" dirty="0">
                            <a:latin typeface="Cambria Math" panose="02040503050406030204" pitchFamily="18" charset="0"/>
                            <a:ea typeface="黑体" panose="02010609060101010101" pitchFamily="49" charset="-122"/>
                          </a:rPr>
                          <m:t>𝒈</m:t>
                        </m:r>
                      </m:sub>
                    </m:sSub>
                    <m:r>
                      <a:rPr lang="en-US" altLang="zh-CN" b="1" i="1" dirty="0">
                        <a:latin typeface="Cambria Math" panose="02040503050406030204" pitchFamily="18" charset="0"/>
                        <a:ea typeface="黑体" panose="02010609060101010101" pitchFamily="49" charset="-122"/>
                      </a:rPr>
                      <m:t> </m:t>
                    </m:r>
                  </m:oMath>
                </a14:m>
                <a:r>
                  <a:rPr lang="en-US" altLang="zh-CN" b="1" i="1" dirty="0">
                    <a:latin typeface="微软雅黑" panose="020B0503020204020204" pitchFamily="34" charset="-122"/>
                    <a:ea typeface="微软雅黑" panose="020B0503020204020204" pitchFamily="34" charset="-122"/>
                    <a:cs typeface="Times New Roman" panose="02020603050405020304" pitchFamily="18" charset="0"/>
                  </a:rPr>
                  <a:t>= </a:t>
                </a:r>
                <a14:m>
                  <m:oMath xmlns:m="http://schemas.openxmlformats.org/officeDocument/2006/math">
                    <m:sSub>
                      <m:sSubPr>
                        <m:ctrlPr>
                          <a:rPr lang="en-US" altLang="zh-CN" b="1" i="1" dirty="0">
                            <a:latin typeface="Cambria Math" panose="02040503050406030204" pitchFamily="18" charset="0"/>
                            <a:ea typeface="黑体" panose="02010609060101010101" pitchFamily="49" charset="-122"/>
                          </a:rPr>
                        </m:ctrlPr>
                      </m:sSubPr>
                      <m:e>
                        <m:r>
                          <a:rPr lang="en-US" altLang="zh-CN" b="1" i="1" dirty="0">
                            <a:latin typeface="Cambria Math" panose="02040503050406030204" pitchFamily="18" charset="0"/>
                            <a:ea typeface="黑体" panose="02010609060101010101" pitchFamily="49" charset="-122"/>
                          </a:rPr>
                          <m:t> </m:t>
                        </m:r>
                        <m:r>
                          <a:rPr lang="en-US" altLang="zh-CN" b="1" i="1" dirty="0">
                            <a:latin typeface="Cambria Math" panose="02040503050406030204" pitchFamily="18" charset="0"/>
                            <a:ea typeface="黑体" panose="02010609060101010101" pitchFamily="49" charset="-122"/>
                          </a:rPr>
                          <m:t>𝑷</m:t>
                        </m:r>
                      </m:e>
                      <m:sub>
                        <m:r>
                          <a:rPr lang="en-US" altLang="zh-CN" b="1" i="1" dirty="0" smtClean="0">
                            <a:latin typeface="Cambria Math" panose="02040503050406030204" pitchFamily="18" charset="0"/>
                            <a:ea typeface="黑体" panose="02010609060101010101" pitchFamily="49" charset="-122"/>
                          </a:rPr>
                          <m:t>𝒅𝒂𝒕𝒂</m:t>
                        </m:r>
                      </m:sub>
                    </m:sSub>
                  </m:oMath>
                </a14:m>
                <a:r>
                  <a:rPr lang="zh-CN" altLang="en-US" b="1" dirty="0">
                    <a:latin typeface="微软雅黑" panose="020B0503020204020204" pitchFamily="34" charset="-122"/>
                    <a:ea typeface="微软雅黑" panose="020B0503020204020204" pitchFamily="34" charset="-122"/>
                    <a:cs typeface="Times New Roman" panose="02020603050405020304" pitchFamily="18" charset="0"/>
                  </a:rPr>
                  <a:t>时，训练标准</a:t>
                </a:r>
                <a14:m>
                  <m:oMath xmlns:m="http://schemas.openxmlformats.org/officeDocument/2006/math">
                    <m:r>
                      <a:rPr lang="en-US" altLang="zh-CN" b="1" i="1" smtClean="0">
                        <a:latin typeface="Cambria Math" panose="02040503050406030204" pitchFamily="18" charset="0"/>
                        <a:ea typeface="微软雅黑" panose="020B0503020204020204" pitchFamily="34" charset="-122"/>
                        <a:cs typeface="Times New Roman" panose="02020603050405020304" pitchFamily="18" charset="0"/>
                      </a:rPr>
                      <m:t>𝑪</m:t>
                    </m:r>
                    <m:r>
                      <a:rPr lang="en-US" altLang="zh-CN" b="1" i="1" smtClean="0">
                        <a:latin typeface="Cambria Math" panose="02040503050406030204" pitchFamily="18" charset="0"/>
                        <a:ea typeface="微软雅黑" panose="020B0503020204020204" pitchFamily="34" charset="-122"/>
                        <a:cs typeface="Times New Roman" panose="02020603050405020304" pitchFamily="18" charset="0"/>
                      </a:rPr>
                      <m:t>(</m:t>
                    </m:r>
                    <m:r>
                      <a:rPr lang="en-US" altLang="zh-CN" b="1" i="1" smtClean="0">
                        <a:latin typeface="Cambria Math" panose="02040503050406030204" pitchFamily="18" charset="0"/>
                        <a:ea typeface="微软雅黑" panose="020B0503020204020204" pitchFamily="34" charset="-122"/>
                        <a:cs typeface="Times New Roman" panose="02020603050405020304" pitchFamily="18" charset="0"/>
                      </a:rPr>
                      <m:t>𝑮</m:t>
                    </m:r>
                    <m:r>
                      <a:rPr lang="en-US" altLang="zh-CN" b="1" i="1" smtClean="0">
                        <a:latin typeface="Cambria Math" panose="02040503050406030204" pitchFamily="18" charset="0"/>
                        <a:ea typeface="微软雅黑" panose="020B0503020204020204" pitchFamily="34" charset="-122"/>
                        <a:cs typeface="Times New Roman" panose="02020603050405020304" pitchFamily="18" charset="0"/>
                      </a:rPr>
                      <m:t>)</m:t>
                    </m:r>
                  </m:oMath>
                </a14:m>
                <a:r>
                  <a:rPr lang="zh-CN" altLang="en-US" b="1" dirty="0">
                    <a:latin typeface="微软雅黑" panose="020B0503020204020204" pitchFamily="34" charset="-122"/>
                    <a:ea typeface="微软雅黑" panose="020B0503020204020204" pitchFamily="34" charset="-122"/>
                    <a:cs typeface="Times New Roman" panose="02020603050405020304" pitchFamily="18" charset="0"/>
                  </a:rPr>
                  <a:t>达到全局最小，此时，</a:t>
                </a:r>
                <a:r>
                  <a:rPr lang="en-US" altLang="zh-CN" b="1" dirty="0">
                    <a:latin typeface="微软雅黑" panose="020B0503020204020204" pitchFamily="34" charset="-122"/>
                    <a:ea typeface="微软雅黑" panose="020B0503020204020204" pitchFamily="34" charset="-122"/>
                    <a:cs typeface="Times New Roman" panose="02020603050405020304" pitchFamily="18" charset="0"/>
                  </a:rPr>
                  <a:t> </a:t>
                </a:r>
                <a14:m>
                  <m:oMath xmlns:m="http://schemas.openxmlformats.org/officeDocument/2006/math">
                    <m:r>
                      <a:rPr lang="en-US" altLang="zh-CN" b="1" i="1">
                        <a:latin typeface="Cambria Math" panose="02040503050406030204" pitchFamily="18" charset="0"/>
                        <a:ea typeface="微软雅黑" panose="020B0503020204020204" pitchFamily="34" charset="-122"/>
                        <a:cs typeface="Times New Roman" panose="02020603050405020304" pitchFamily="18" charset="0"/>
                      </a:rPr>
                      <m:t>𝑪</m:t>
                    </m:r>
                    <m:r>
                      <a:rPr lang="en-US" altLang="zh-CN" b="1" i="1">
                        <a:latin typeface="Cambria Math" panose="02040503050406030204" pitchFamily="18" charset="0"/>
                        <a:ea typeface="微软雅黑" panose="020B0503020204020204" pitchFamily="34" charset="-122"/>
                        <a:cs typeface="Times New Roman" panose="02020603050405020304" pitchFamily="18" charset="0"/>
                      </a:rPr>
                      <m:t>(</m:t>
                    </m:r>
                    <m:r>
                      <a:rPr lang="en-US" altLang="zh-CN" b="1" i="1">
                        <a:latin typeface="Cambria Math" panose="02040503050406030204" pitchFamily="18" charset="0"/>
                        <a:ea typeface="微软雅黑" panose="020B0503020204020204" pitchFamily="34" charset="-122"/>
                        <a:cs typeface="Times New Roman" panose="02020603050405020304" pitchFamily="18" charset="0"/>
                      </a:rPr>
                      <m:t>𝑮</m:t>
                    </m:r>
                    <m:r>
                      <a:rPr lang="en-US" altLang="zh-CN" b="1" i="1">
                        <a:latin typeface="Cambria Math" panose="02040503050406030204" pitchFamily="18" charset="0"/>
                        <a:ea typeface="微软雅黑" panose="020B0503020204020204" pitchFamily="34" charset="-122"/>
                        <a:cs typeface="Times New Roman" panose="02020603050405020304" pitchFamily="18" charset="0"/>
                      </a:rPr>
                      <m:t>)</m:t>
                    </m:r>
                  </m:oMath>
                </a14:m>
                <a:r>
                  <a:rPr lang="zh-CN" altLang="en-US" b="1" dirty="0">
                    <a:latin typeface="微软雅黑" panose="020B0503020204020204" pitchFamily="34" charset="-122"/>
                    <a:ea typeface="微软雅黑" panose="020B0503020204020204" pitchFamily="34" charset="-122"/>
                    <a:cs typeface="Times New Roman" panose="02020603050405020304" pitchFamily="18" charset="0"/>
                  </a:rPr>
                  <a:t>的值为</a:t>
                </a:r>
                <a:r>
                  <a:rPr lang="en-US" altLang="zh-CN" b="1" dirty="0">
                    <a:latin typeface="微软雅黑" panose="020B0503020204020204" pitchFamily="34" charset="-122"/>
                    <a:ea typeface="微软雅黑" panose="020B0503020204020204" pitchFamily="34" charset="-122"/>
                    <a:cs typeface="Times New Roman" panose="02020603050405020304" pitchFamily="18" charset="0"/>
                  </a:rPr>
                  <a:t> </a:t>
                </a: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−log4</a:t>
                </a: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a:t>
                </a:r>
              </a:p>
            </p:txBody>
          </p:sp>
        </mc:Choice>
        <mc:Fallback xmlns="">
          <p:sp>
            <p:nvSpPr>
              <p:cNvPr id="8" name="矩形 7">
                <a:extLst>
                  <a:ext uri="{FF2B5EF4-FFF2-40B4-BE49-F238E27FC236}">
                    <a16:creationId xmlns:a16="http://schemas.microsoft.com/office/drawing/2014/main" id="{EC01D691-C7D3-4354-9008-C307B2D5B4E1}"/>
                  </a:ext>
                </a:extLst>
              </p:cNvPr>
              <p:cNvSpPr>
                <a:spLocks noRot="1" noChangeAspect="1" noMove="1" noResize="1" noEditPoints="1" noAdjustHandles="1" noChangeArrowheads="1" noChangeShapeType="1" noTextEdit="1"/>
              </p:cNvSpPr>
              <p:nvPr/>
            </p:nvSpPr>
            <p:spPr>
              <a:xfrm>
                <a:off x="5936973" y="2630005"/>
                <a:ext cx="5671929" cy="962764"/>
              </a:xfrm>
              <a:prstGeom prst="rect">
                <a:avLst/>
              </a:prstGeom>
              <a:blipFill>
                <a:blip r:embed="rId6"/>
                <a:stretch>
                  <a:fillRect l="-753" r="-860" b="-443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5E523755-067A-420F-9C9E-A0DCF0DEDD54}"/>
                  </a:ext>
                </a:extLst>
              </p:cNvPr>
              <p:cNvSpPr/>
              <p:nvPr/>
            </p:nvSpPr>
            <p:spPr>
              <a:xfrm>
                <a:off x="5936971" y="4326057"/>
                <a:ext cx="5777951" cy="1378262"/>
              </a:xfrm>
              <a:prstGeom prst="rect">
                <a:avLst/>
              </a:prstGeom>
            </p:spPr>
            <p:txBody>
              <a:bodyPr wrap="square">
                <a:spAutoFit/>
              </a:bodyPr>
              <a:lstStyle/>
              <a:p>
                <a:pPr marL="342900" indent="-342900">
                  <a:lnSpc>
                    <a:spcPct val="150000"/>
                  </a:lnSpc>
                  <a:buFont typeface="Wingdings" panose="05000000000000000000" pitchFamily="2" charset="2"/>
                  <a:buChar char="Ø"/>
                </a:pPr>
                <a:r>
                  <a:rPr lang="zh-CN" altLang="en-US" b="1" dirty="0">
                    <a:latin typeface="微软雅黑" panose="020B0503020204020204" pitchFamily="34" charset="-122"/>
                    <a:ea typeface="微软雅黑" panose="020B0503020204020204" pitchFamily="34" charset="-122"/>
                    <a:cs typeface="Times New Roman" panose="02020603050405020304" pitchFamily="18" charset="0"/>
                  </a:rPr>
                  <a:t>如果</a:t>
                </a: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G</a:t>
                </a:r>
                <a:r>
                  <a:rPr lang="zh-CN" altLang="en-US" b="1" dirty="0">
                    <a:latin typeface="微软雅黑" panose="020B0503020204020204" pitchFamily="34" charset="-122"/>
                    <a:ea typeface="微软雅黑" panose="020B0503020204020204" pitchFamily="34" charset="-122"/>
                    <a:cs typeface="Times New Roman" panose="02020603050405020304" pitchFamily="18" charset="0"/>
                  </a:rPr>
                  <a:t>和</a:t>
                </a: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D</a:t>
                </a:r>
                <a:r>
                  <a:rPr lang="zh-CN" altLang="en-US" b="1" dirty="0">
                    <a:latin typeface="微软雅黑" panose="020B0503020204020204" pitchFamily="34" charset="-122"/>
                    <a:ea typeface="微软雅黑" panose="020B0503020204020204" pitchFamily="34" charset="-122"/>
                    <a:cs typeface="Times New Roman" panose="02020603050405020304" pitchFamily="18" charset="0"/>
                  </a:rPr>
                  <a:t>有足够的性能，对于算法</a:t>
                </a: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1</a:t>
                </a:r>
                <a:r>
                  <a:rPr lang="zh-CN" altLang="en-US" b="1" dirty="0">
                    <a:latin typeface="微软雅黑" panose="020B0503020204020204" pitchFamily="34" charset="-122"/>
                    <a:ea typeface="微软雅黑" panose="020B0503020204020204" pitchFamily="34" charset="-122"/>
                    <a:cs typeface="Times New Roman" panose="02020603050405020304" pitchFamily="18" charset="0"/>
                  </a:rPr>
                  <a:t>中的每一步，给定</a:t>
                </a: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G</a:t>
                </a:r>
                <a:r>
                  <a:rPr lang="zh-CN" altLang="en-US" b="1" dirty="0">
                    <a:latin typeface="微软雅黑" panose="020B0503020204020204" pitchFamily="34" charset="-122"/>
                    <a:ea typeface="微软雅黑" panose="020B0503020204020204" pitchFamily="34" charset="-122"/>
                    <a:cs typeface="Times New Roman" panose="02020603050405020304" pitchFamily="18" charset="0"/>
                  </a:rPr>
                  <a:t>时，判别器能够达到它的最优，并且通过更新</a:t>
                </a:r>
                <a14:m>
                  <m:oMath xmlns:m="http://schemas.openxmlformats.org/officeDocument/2006/math">
                    <m:sSub>
                      <m:sSubPr>
                        <m:ctrlPr>
                          <a:rPr lang="en-US" altLang="zh-CN" b="1" i="1">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b="1" i="1">
                            <a:latin typeface="Cambria Math" panose="02040503050406030204" pitchFamily="18" charset="0"/>
                            <a:ea typeface="微软雅黑" panose="020B0503020204020204" pitchFamily="34" charset="-122"/>
                            <a:cs typeface="Times New Roman" panose="02020603050405020304" pitchFamily="18" charset="0"/>
                          </a:rPr>
                          <m:t>𝑷</m:t>
                        </m:r>
                      </m:e>
                      <m:sub>
                        <m:r>
                          <a:rPr lang="en-US" altLang="zh-CN" b="1" i="1">
                            <a:latin typeface="Cambria Math" panose="02040503050406030204" pitchFamily="18" charset="0"/>
                            <a:ea typeface="微软雅黑" panose="020B0503020204020204" pitchFamily="34" charset="-122"/>
                            <a:cs typeface="Times New Roman" panose="02020603050405020304" pitchFamily="18" charset="0"/>
                          </a:rPr>
                          <m:t>𝒈</m:t>
                        </m:r>
                      </m:sub>
                    </m:sSub>
                  </m:oMath>
                </a14:m>
                <a:r>
                  <a:rPr lang="zh-CN" altLang="en-US" b="1" dirty="0">
                    <a:latin typeface="微软雅黑" panose="020B0503020204020204" pitchFamily="34" charset="-122"/>
                    <a:ea typeface="微软雅黑" panose="020B0503020204020204" pitchFamily="34" charset="-122"/>
                    <a:cs typeface="Times New Roman" panose="02020603050405020304" pitchFamily="18" charset="0"/>
                  </a:rPr>
                  <a:t>来提高这个判别准则，则</a:t>
                </a:r>
                <a14:m>
                  <m:oMath xmlns:m="http://schemas.openxmlformats.org/officeDocument/2006/math">
                    <m:sSub>
                      <m:sSubPr>
                        <m:ctrlPr>
                          <a:rPr lang="en-US" altLang="zh-CN" b="1" i="1" smtClean="0">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b="1" i="1" smtClean="0">
                            <a:latin typeface="Cambria Math" panose="02040503050406030204" pitchFamily="18" charset="0"/>
                            <a:ea typeface="微软雅黑" panose="020B0503020204020204" pitchFamily="34" charset="-122"/>
                            <a:cs typeface="Times New Roman" panose="02020603050405020304" pitchFamily="18" charset="0"/>
                          </a:rPr>
                          <m:t>𝑷</m:t>
                        </m:r>
                      </m:e>
                      <m:sub>
                        <m:r>
                          <a:rPr lang="en-US" altLang="zh-CN" b="1" i="1" smtClean="0">
                            <a:latin typeface="Cambria Math" panose="02040503050406030204" pitchFamily="18" charset="0"/>
                            <a:ea typeface="微软雅黑" panose="020B0503020204020204" pitchFamily="34" charset="-122"/>
                            <a:cs typeface="Times New Roman" panose="02020603050405020304" pitchFamily="18" charset="0"/>
                          </a:rPr>
                          <m:t>𝒈</m:t>
                        </m:r>
                      </m:sub>
                    </m:sSub>
                  </m:oMath>
                </a14:m>
                <a:r>
                  <a:rPr lang="zh-CN" altLang="en-US" b="1" dirty="0">
                    <a:latin typeface="微软雅黑" panose="020B0503020204020204" pitchFamily="34" charset="-122"/>
                    <a:ea typeface="微软雅黑" panose="020B0503020204020204" pitchFamily="34" charset="-122"/>
                    <a:cs typeface="Times New Roman" panose="02020603050405020304" pitchFamily="18" charset="0"/>
                  </a:rPr>
                  <a:t>收敛于</a:t>
                </a:r>
                <a14:m>
                  <m:oMath xmlns:m="http://schemas.openxmlformats.org/officeDocument/2006/math">
                    <m:sSub>
                      <m:sSubPr>
                        <m:ctrlPr>
                          <a:rPr lang="en-US" altLang="zh-CN" b="1" i="1" smtClean="0">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b="1" i="1">
                            <a:latin typeface="Cambria Math" panose="02040503050406030204" pitchFamily="18" charset="0"/>
                            <a:ea typeface="微软雅黑" panose="020B0503020204020204" pitchFamily="34" charset="-122"/>
                            <a:cs typeface="Times New Roman" panose="02020603050405020304" pitchFamily="18" charset="0"/>
                          </a:rPr>
                          <m:t>𝑷</m:t>
                        </m:r>
                      </m:e>
                      <m:sub>
                        <m:r>
                          <a:rPr lang="en-US" altLang="zh-CN" b="1" i="1" smtClean="0">
                            <a:latin typeface="Cambria Math" panose="02040503050406030204" pitchFamily="18" charset="0"/>
                            <a:ea typeface="微软雅黑" panose="020B0503020204020204" pitchFamily="34" charset="-122"/>
                            <a:cs typeface="Times New Roman" panose="02020603050405020304" pitchFamily="18" charset="0"/>
                          </a:rPr>
                          <m:t>𝒅𝒂𝒕𝒂</m:t>
                        </m:r>
                      </m:sub>
                    </m:sSub>
                  </m:oMath>
                </a14:m>
                <a:endParaRPr lang="zh-CN" altLang="en-US" b="1" dirty="0">
                  <a:latin typeface="微软雅黑" panose="020B0503020204020204" pitchFamily="34" charset="-122"/>
                  <a:ea typeface="微软雅黑" panose="020B0503020204020204" pitchFamily="34" charset="-122"/>
                  <a:cs typeface="Times New Roman" panose="02020603050405020304" pitchFamily="18" charset="0"/>
                </a:endParaRPr>
              </a:p>
            </p:txBody>
          </p:sp>
        </mc:Choice>
        <mc:Fallback xmlns="">
          <p:sp>
            <p:nvSpPr>
              <p:cNvPr id="9" name="矩形 8">
                <a:extLst>
                  <a:ext uri="{FF2B5EF4-FFF2-40B4-BE49-F238E27FC236}">
                    <a16:creationId xmlns:a16="http://schemas.microsoft.com/office/drawing/2014/main" id="{5E523755-067A-420F-9C9E-A0DCF0DEDD54}"/>
                  </a:ext>
                </a:extLst>
              </p:cNvPr>
              <p:cNvSpPr>
                <a:spLocks noRot="1" noChangeAspect="1" noMove="1" noResize="1" noEditPoints="1" noAdjustHandles="1" noChangeArrowheads="1" noChangeShapeType="1" noTextEdit="1"/>
              </p:cNvSpPr>
              <p:nvPr/>
            </p:nvSpPr>
            <p:spPr>
              <a:xfrm>
                <a:off x="5936971" y="4326057"/>
                <a:ext cx="5777951" cy="1378262"/>
              </a:xfrm>
              <a:prstGeom prst="rect">
                <a:avLst/>
              </a:prstGeom>
              <a:blipFill>
                <a:blip r:embed="rId7"/>
                <a:stretch>
                  <a:fillRect l="-738" r="-316" b="-132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0C1A9AC0-1F0B-4002-BCED-1E032EB96DD8}"/>
                  </a:ext>
                </a:extLst>
              </p:cNvPr>
              <p:cNvSpPr txBox="1"/>
              <p:nvPr/>
            </p:nvSpPr>
            <p:spPr>
              <a:xfrm>
                <a:off x="6559826" y="3816626"/>
                <a:ext cx="4179796" cy="39190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1" i="1" smtClean="0">
                          <a:latin typeface="Cambria Math" panose="02040503050406030204" pitchFamily="18" charset="0"/>
                        </a:rPr>
                        <m:t>𝑪</m:t>
                      </m:r>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𝑮</m:t>
                          </m:r>
                        </m:e>
                      </m:d>
                      <m:r>
                        <a:rPr lang="en-US" altLang="zh-CN" b="1" i="1" smtClean="0">
                          <a:latin typeface="Cambria Math" panose="02040503050406030204" pitchFamily="18" charset="0"/>
                        </a:rPr>
                        <m:t>=−</m:t>
                      </m:r>
                      <m:r>
                        <a:rPr lang="en-US" altLang="zh-CN" b="1" i="1">
                          <a:latin typeface="Cambria Math" panose="02040503050406030204" pitchFamily="18" charset="0"/>
                        </a:rPr>
                        <m:t>𝒍𝒐𝒈</m:t>
                      </m:r>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𝟒</m:t>
                          </m:r>
                        </m:e>
                      </m:d>
                      <m:r>
                        <a:rPr lang="en-US" altLang="zh-CN" b="1" i="1" smtClean="0">
                          <a:latin typeface="Cambria Math" panose="02040503050406030204" pitchFamily="18" charset="0"/>
                        </a:rPr>
                        <m:t>+</m:t>
                      </m:r>
                      <m:r>
                        <a:rPr lang="en-US" altLang="zh-CN" b="1" i="1" smtClean="0">
                          <a:latin typeface="Cambria Math" panose="02040503050406030204" pitchFamily="18" charset="0"/>
                        </a:rPr>
                        <m:t>𝟐</m:t>
                      </m:r>
                      <m:r>
                        <a:rPr lang="en-US" altLang="zh-CN" b="1" i="1" smtClean="0">
                          <a:latin typeface="Cambria Math" panose="02040503050406030204" pitchFamily="18" charset="0"/>
                        </a:rPr>
                        <m:t> </m:t>
                      </m:r>
                      <m:r>
                        <a:rPr lang="en-US" altLang="zh-CN" b="1" i="1" smtClean="0">
                          <a:latin typeface="Cambria Math" panose="02040503050406030204" pitchFamily="18" charset="0"/>
                        </a:rPr>
                        <m:t>𝑱𝑺𝑫</m:t>
                      </m:r>
                      <m:r>
                        <a:rPr lang="en-US" altLang="zh-CN" b="1" i="1" smtClean="0">
                          <a:latin typeface="Cambria Math" panose="02040503050406030204" pitchFamily="18" charset="0"/>
                        </a:rPr>
                        <m:t>(</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𝑷</m:t>
                          </m:r>
                        </m:e>
                        <m:sub>
                          <m:r>
                            <a:rPr lang="en-US" altLang="zh-CN" b="1" i="1" smtClean="0">
                              <a:latin typeface="Cambria Math" panose="02040503050406030204" pitchFamily="18" charset="0"/>
                            </a:rPr>
                            <m:t>𝒅𝒂𝒕𝒂</m:t>
                          </m:r>
                        </m:sub>
                      </m:sSub>
                      <m:r>
                        <a:rPr lang="en-US" altLang="zh-CN" b="1" i="1" smtClean="0">
                          <a:latin typeface="Cambria Math" panose="02040503050406030204" pitchFamily="18" charset="0"/>
                        </a:rPr>
                        <m:t>||</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𝑷</m:t>
                          </m:r>
                        </m:e>
                        <m:sub>
                          <m:r>
                            <a:rPr lang="en-US" altLang="zh-CN" b="1" i="1" smtClean="0">
                              <a:latin typeface="Cambria Math" panose="02040503050406030204" pitchFamily="18" charset="0"/>
                            </a:rPr>
                            <m:t>𝒈</m:t>
                          </m:r>
                        </m:sub>
                      </m:sSub>
                      <m:r>
                        <a:rPr lang="en-US" altLang="zh-CN" b="1" i="1" smtClean="0">
                          <a:latin typeface="Cambria Math" panose="02040503050406030204" pitchFamily="18" charset="0"/>
                        </a:rPr>
                        <m:t>)</m:t>
                      </m:r>
                    </m:oMath>
                  </m:oMathPara>
                </a14:m>
                <a:endParaRPr lang="zh-CN" altLang="en-US" b="1" i="1" dirty="0"/>
              </a:p>
            </p:txBody>
          </p:sp>
        </mc:Choice>
        <mc:Fallback xmlns="">
          <p:sp>
            <p:nvSpPr>
              <p:cNvPr id="5" name="文本框 4">
                <a:extLst>
                  <a:ext uri="{FF2B5EF4-FFF2-40B4-BE49-F238E27FC236}">
                    <a16:creationId xmlns:a16="http://schemas.microsoft.com/office/drawing/2014/main" id="{0C1A9AC0-1F0B-4002-BCED-1E032EB96DD8}"/>
                  </a:ext>
                </a:extLst>
              </p:cNvPr>
              <p:cNvSpPr txBox="1">
                <a:spLocks noRot="1" noChangeAspect="1" noMove="1" noResize="1" noEditPoints="1" noAdjustHandles="1" noChangeArrowheads="1" noChangeShapeType="1" noTextEdit="1"/>
              </p:cNvSpPr>
              <p:nvPr/>
            </p:nvSpPr>
            <p:spPr>
              <a:xfrm>
                <a:off x="6559826" y="3816626"/>
                <a:ext cx="4179796" cy="391902"/>
              </a:xfrm>
              <a:prstGeom prst="rect">
                <a:avLst/>
              </a:prstGeom>
              <a:blipFill>
                <a:blip r:embed="rId8"/>
                <a:stretch>
                  <a:fillRect b="-9375"/>
                </a:stretch>
              </a:blipFill>
            </p:spPr>
            <p:txBody>
              <a:bodyPr/>
              <a:lstStyle/>
              <a:p>
                <a:r>
                  <a:rPr lang="zh-CN" altLang="en-US">
                    <a:noFill/>
                  </a:rPr>
                  <a:t> </a:t>
                </a:r>
              </a:p>
            </p:txBody>
          </p:sp>
        </mc:Fallback>
      </mc:AlternateContent>
      <p:pic>
        <p:nvPicPr>
          <p:cNvPr id="2" name="图片 1">
            <a:extLst>
              <a:ext uri="{FF2B5EF4-FFF2-40B4-BE49-F238E27FC236}">
                <a16:creationId xmlns:a16="http://schemas.microsoft.com/office/drawing/2014/main" id="{45B73120-EB13-4E62-9887-7A787368E113}"/>
              </a:ext>
            </a:extLst>
          </p:cNvPr>
          <p:cNvPicPr>
            <a:picLocks noChangeAspect="1"/>
          </p:cNvPicPr>
          <p:nvPr/>
        </p:nvPicPr>
        <p:blipFill>
          <a:blip r:embed="rId9"/>
          <a:stretch>
            <a:fillRect/>
          </a:stretch>
        </p:blipFill>
        <p:spPr>
          <a:xfrm>
            <a:off x="159026" y="1763329"/>
            <a:ext cx="5667785" cy="1733352"/>
          </a:xfrm>
          <a:prstGeom prst="rect">
            <a:avLst/>
          </a:prstGeom>
        </p:spPr>
      </p:pic>
      <p:sp>
        <p:nvSpPr>
          <p:cNvPr id="3" name="文本框 2">
            <a:extLst>
              <a:ext uri="{FF2B5EF4-FFF2-40B4-BE49-F238E27FC236}">
                <a16:creationId xmlns:a16="http://schemas.microsoft.com/office/drawing/2014/main" id="{C5CBBA94-9835-477B-8736-58B2F97250AF}"/>
              </a:ext>
            </a:extLst>
          </p:cNvPr>
          <p:cNvSpPr txBox="1"/>
          <p:nvPr/>
        </p:nvSpPr>
        <p:spPr>
          <a:xfrm>
            <a:off x="381827" y="3672450"/>
            <a:ext cx="5446644" cy="338554"/>
          </a:xfrm>
          <a:prstGeom prst="rect">
            <a:avLst/>
          </a:prstGeom>
          <a:noFill/>
        </p:spPr>
        <p:txBody>
          <a:bodyPr wrap="square" rtlCol="0">
            <a:spAutoFit/>
          </a:bodyPr>
          <a:lstStyle/>
          <a:p>
            <a:r>
              <a:rPr lang="zh-CN" altLang="en-US" sz="1600" b="1" dirty="0"/>
              <a:t>蓝线代表</a:t>
            </a:r>
            <a:r>
              <a:rPr lang="zh-CN" altLang="en-US" sz="1600" b="1" dirty="0">
                <a:solidFill>
                  <a:srgbClr val="0070C0"/>
                </a:solidFill>
              </a:rPr>
              <a:t>判别器</a:t>
            </a:r>
            <a:r>
              <a:rPr lang="en-US" altLang="zh-CN" sz="1600" b="1" dirty="0">
                <a:solidFill>
                  <a:srgbClr val="0070C0"/>
                </a:solidFill>
                <a:latin typeface="Times New Roman" panose="02020603050405020304" pitchFamily="18" charset="0"/>
                <a:cs typeface="Times New Roman" panose="02020603050405020304" pitchFamily="18" charset="0"/>
              </a:rPr>
              <a:t>D</a:t>
            </a:r>
            <a:r>
              <a:rPr lang="zh-CN" altLang="en-US" sz="1600" b="1" dirty="0"/>
              <a:t>；绿线代表</a:t>
            </a:r>
            <a:r>
              <a:rPr lang="zh-CN" altLang="en-US" sz="1600" b="1" dirty="0">
                <a:solidFill>
                  <a:srgbClr val="00B050"/>
                </a:solidFill>
              </a:rPr>
              <a:t>生成器</a:t>
            </a:r>
            <a:r>
              <a:rPr lang="en-US" altLang="zh-CN" sz="1600" b="1" dirty="0">
                <a:solidFill>
                  <a:srgbClr val="00B050"/>
                </a:solidFill>
                <a:latin typeface="Times New Roman" panose="02020603050405020304" pitchFamily="18" charset="0"/>
                <a:cs typeface="Times New Roman" panose="02020603050405020304" pitchFamily="18" charset="0"/>
              </a:rPr>
              <a:t>G</a:t>
            </a:r>
            <a:r>
              <a:rPr lang="zh-CN" altLang="en-US" sz="1600" b="1" dirty="0"/>
              <a:t>；黑线代表真实数据</a:t>
            </a:r>
            <a:endParaRPr lang="en-US" altLang="zh-CN" sz="1600" b="1" dirty="0"/>
          </a:p>
        </p:txBody>
      </p:sp>
    </p:spTree>
    <p:extLst>
      <p:ext uri="{BB962C8B-B14F-4D97-AF65-F5344CB8AC3E}">
        <p14:creationId xmlns:p14="http://schemas.microsoft.com/office/powerpoint/2010/main" val="3130212886"/>
      </p:ext>
    </p:extLst>
  </p:cSld>
  <p:clrMapOvr>
    <a:masterClrMapping/>
  </p:clrMapOvr>
  <p:transition/>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5245</TotalTime>
  <Words>1766</Words>
  <Application>Microsoft Office PowerPoint</Application>
  <PresentationFormat>宽屏</PresentationFormat>
  <Paragraphs>249</Paragraphs>
  <Slides>32</Slides>
  <Notes>16</Notes>
  <HiddenSlides>0</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32</vt:i4>
      </vt:variant>
    </vt:vector>
  </HeadingPairs>
  <TitlesOfParts>
    <vt:vector size="47" baseType="lpstr">
      <vt:lpstr>Lucida Grande</vt:lpstr>
      <vt:lpstr>新細明體</vt:lpstr>
      <vt:lpstr>等线</vt:lpstr>
      <vt:lpstr>黑体</vt:lpstr>
      <vt:lpstr>隶书</vt:lpstr>
      <vt:lpstr>宋体</vt:lpstr>
      <vt:lpstr>微软雅黑</vt:lpstr>
      <vt:lpstr>文泉驿微米黑</vt:lpstr>
      <vt:lpstr>Arial</vt:lpstr>
      <vt:lpstr>Calibri</vt:lpstr>
      <vt:lpstr>Calibri Light</vt:lpstr>
      <vt:lpstr>Cambria Math</vt:lpstr>
      <vt:lpstr>Times New Roman</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4. Original GAN中存在的问题分析</vt:lpstr>
      <vt:lpstr>4.1 JS散度</vt:lpstr>
      <vt:lpstr>4.2.1 判别器</vt:lpstr>
      <vt:lpstr>PowerPoint 演示文稿</vt:lpstr>
      <vt:lpstr>4.2.2 输入数据</vt:lpstr>
      <vt:lpstr>Evaluation</vt:lpstr>
      <vt:lpstr>解决方案：加噪</vt:lpstr>
      <vt:lpstr>4.3 Mode Collapse 模式崩溃</vt:lpstr>
      <vt:lpstr>PowerPoint 演示文稿</vt:lpstr>
      <vt:lpstr> </vt:lpstr>
      <vt:lpstr>优化器的问题？</vt:lpstr>
      <vt:lpstr>其他的GAN ……</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MSYQ</dc:creator>
  <cp:lastModifiedBy>tzj19970116@163.com</cp:lastModifiedBy>
  <cp:revision>495</cp:revision>
  <dcterms:created xsi:type="dcterms:W3CDTF">2017-06-19T13:14:27Z</dcterms:created>
  <dcterms:modified xsi:type="dcterms:W3CDTF">2017-07-31T02:36:44Z</dcterms:modified>
</cp:coreProperties>
</file>